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5" r:id="rId1"/>
    <p:sldMasterId id="2147483792" r:id="rId2"/>
  </p:sldMasterIdLst>
  <p:notesMasterIdLst>
    <p:notesMasterId r:id="rId4"/>
  </p:notesMasterIdLst>
  <p:sldIdLst>
    <p:sldId id="6331" r:id="rId3"/>
  </p:sldIdLst>
  <p:sldSz cx="9144000" cy="5143500" type="screen16x9"/>
  <p:notesSz cx="6805613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E2"/>
    <a:srgbClr val="78BE20"/>
    <a:srgbClr val="00AEB8"/>
    <a:srgbClr val="981D97"/>
    <a:srgbClr val="00629B"/>
    <a:srgbClr val="E87722"/>
    <a:srgbClr val="009CA6"/>
    <a:srgbClr val="75787B"/>
    <a:srgbClr val="FAAD7B"/>
    <a:srgbClr val="C87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68" autoAdjust="0"/>
    <p:restoredTop sz="92417" autoAdjust="0"/>
  </p:normalViewPr>
  <p:slideViewPr>
    <p:cSldViewPr snapToGrid="0">
      <p:cViewPr varScale="1">
        <p:scale>
          <a:sx n="109" d="100"/>
          <a:sy n="109" d="100"/>
        </p:scale>
        <p:origin x="98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4637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wrap="square" lIns="91526" tIns="91526" rIns="91526" bIns="91526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" y="814388"/>
            <a:ext cx="7256463" cy="4081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718228" y="4111537"/>
            <a:ext cx="5745829" cy="389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>
              <a:buClr>
                <a:schemeClr val="dk1"/>
              </a:buClr>
              <a:buSzPts val="1100"/>
              <a:buNone/>
            </a:pPr>
            <a:r>
              <a:rPr lang="en-US" b="1" u="sng" dirty="0"/>
              <a:t>IEEE Conferences Committee</a:t>
            </a:r>
            <a:r>
              <a:rPr lang="en-US" i="1" dirty="0"/>
              <a:t> (updated 2022 December)</a:t>
            </a:r>
            <a:endParaRPr lang="en-US" dirty="0"/>
          </a:p>
          <a:p>
            <a:pPr>
              <a:buClr>
                <a:schemeClr val="dk1"/>
              </a:buClr>
              <a:buSzPts val="800"/>
              <a:buNone/>
            </a:pPr>
            <a:endParaRPr lang="en-US" dirty="0"/>
          </a:p>
          <a:p>
            <a:pPr>
              <a:buClr>
                <a:schemeClr val="dk1"/>
              </a:buClr>
              <a:buSzPts val="800"/>
              <a:buNone/>
            </a:pPr>
            <a:r>
              <a:rPr lang="en-US" b="1" dirty="0"/>
              <a:t>Voting Members</a:t>
            </a:r>
            <a:endParaRPr lang="en-US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Chair: </a:t>
            </a:r>
            <a:r>
              <a:rPr lang="en-US" i="1" dirty="0">
                <a:solidFill>
                  <a:srgbClr val="FF0000"/>
                </a:solidFill>
              </a:rPr>
              <a:t>Charlie Jackson</a:t>
            </a:r>
            <a:endParaRPr lang="en-US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i="1" dirty="0"/>
              <a:t> </a:t>
            </a:r>
            <a:r>
              <a:rPr lang="en-US" dirty="0"/>
              <a:t>Past Chair: </a:t>
            </a:r>
            <a:r>
              <a:rPr lang="en-US" i="1" dirty="0"/>
              <a:t>Bin Zhao </a:t>
            </a:r>
            <a:endParaRPr lang="en-US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Vice Chair: </a:t>
            </a:r>
            <a:r>
              <a:rPr lang="en-US" b="1" i="1" dirty="0">
                <a:solidFill>
                  <a:srgbClr val="FF0000"/>
                </a:solidFill>
              </a:rPr>
              <a:t>TBD</a:t>
            </a:r>
            <a:endParaRPr lang="en-US" b="1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Appointment, IEEE Educational Activities Board: </a:t>
            </a:r>
            <a:r>
              <a:rPr lang="en-US" i="1" dirty="0"/>
              <a:t>Maciej </a:t>
            </a:r>
            <a:r>
              <a:rPr lang="en-US" i="1" dirty="0" err="1"/>
              <a:t>Ogorzalek</a:t>
            </a:r>
            <a:endParaRPr lang="en-US" i="1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Appointment, IEEE Member and Geographic Activities Board: </a:t>
            </a:r>
            <a:r>
              <a:rPr lang="en-US" i="1" dirty="0"/>
              <a:t>Antonio </a:t>
            </a:r>
            <a:r>
              <a:rPr lang="en-US" i="1" dirty="0" err="1"/>
              <a:t>Luque</a:t>
            </a:r>
            <a:endParaRPr lang="en-US" b="1" i="1" dirty="0">
              <a:solidFill>
                <a:srgbClr val="FF0000"/>
              </a:solidFill>
            </a:endParaRPr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Appointment, IEEE Member and Geographic Activities Board: </a:t>
            </a:r>
            <a:r>
              <a:rPr lang="en-US" i="1" dirty="0"/>
              <a:t>Fawzi </a:t>
            </a:r>
            <a:r>
              <a:rPr lang="en-US" i="1" dirty="0" err="1"/>
              <a:t>Behmann</a:t>
            </a:r>
            <a:endParaRPr lang="en-US" b="1" i="1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Appointment, IEEE Publication Services and Products Board: </a:t>
            </a:r>
            <a:r>
              <a:rPr lang="en-US" i="1" dirty="0"/>
              <a:t>Anna </a:t>
            </a:r>
            <a:r>
              <a:rPr lang="en-US" i="1" dirty="0" err="1"/>
              <a:t>Scaglion</a:t>
            </a:r>
            <a:endParaRPr lang="en-US" i="1" dirty="0"/>
          </a:p>
          <a:p>
            <a:pPr indent="-51384" defTabSz="924916">
              <a:buClr>
                <a:schemeClr val="dk1"/>
              </a:buClr>
              <a:buSzPts val="800"/>
              <a:buFont typeface="Arial"/>
              <a:buChar char="●"/>
              <a:defRPr/>
            </a:pPr>
            <a:r>
              <a:rPr lang="en-US" dirty="0"/>
              <a:t> Appointment, IEEE Standards Association Board: </a:t>
            </a:r>
            <a:r>
              <a:rPr lang="en-US" b="1" i="1" dirty="0"/>
              <a:t>TBD</a:t>
            </a:r>
            <a:r>
              <a:rPr lang="en-US" i="1" dirty="0"/>
              <a:t>; in 2022 it was Jon </a:t>
            </a:r>
            <a:r>
              <a:rPr lang="en-US" i="1" dirty="0" err="1"/>
              <a:t>Rosdahl</a:t>
            </a:r>
            <a:r>
              <a:rPr lang="en-US" i="1" dirty="0"/>
              <a:t> </a:t>
            </a:r>
            <a:endParaRPr lang="en-US" b="1" i="1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Appointment, IEEE Technical Activities Board: </a:t>
            </a:r>
            <a:r>
              <a:rPr lang="en-US" i="1" dirty="0"/>
              <a:t>Jorge </a:t>
            </a:r>
            <a:r>
              <a:rPr lang="en-US" i="1" dirty="0" err="1"/>
              <a:t>Monzon</a:t>
            </a:r>
            <a:endParaRPr lang="en-US" i="1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Appointment, IEEE Technical Activities Board: </a:t>
            </a:r>
            <a:r>
              <a:rPr lang="en-US" i="1" dirty="0"/>
              <a:t>Leila De </a:t>
            </a:r>
            <a:r>
              <a:rPr lang="en-US" i="1" dirty="0" err="1"/>
              <a:t>Floriani</a:t>
            </a:r>
            <a:endParaRPr lang="en-US" i="1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Appointment, IEEE Technical Activities Board: </a:t>
            </a:r>
            <a:r>
              <a:rPr lang="en-US" i="1" dirty="0"/>
              <a:t>Cecilia Metra</a:t>
            </a:r>
            <a:endParaRPr lang="en-US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i="1" dirty="0"/>
              <a:t> </a:t>
            </a:r>
            <a:r>
              <a:rPr lang="en-US" dirty="0"/>
              <a:t>Appointment, IEEE Technical Activities Board: </a:t>
            </a:r>
            <a:r>
              <a:rPr lang="en-US" i="1" dirty="0"/>
              <a:t>Serge Demidenko</a:t>
            </a:r>
            <a:endParaRPr lang="en-US" b="1" i="1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Appointment, IEEE-USA Board: </a:t>
            </a:r>
            <a:r>
              <a:rPr lang="en-US" i="1" dirty="0"/>
              <a:t>Scott Tamashiro</a:t>
            </a:r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Appointment, IEEE Young Professionals Member: </a:t>
            </a:r>
            <a:r>
              <a:rPr lang="en-US" i="1" dirty="0"/>
              <a:t>Aleksandar </a:t>
            </a:r>
            <a:r>
              <a:rPr lang="en-US" i="1" dirty="0" err="1"/>
              <a:t>Mastilovic</a:t>
            </a:r>
            <a:r>
              <a:rPr lang="en-US" i="1" dirty="0"/>
              <a:t>; new position for 2022</a:t>
            </a:r>
            <a:endParaRPr lang="en-US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Chair, Conference Publications Committee: </a:t>
            </a:r>
            <a:r>
              <a:rPr lang="en-US" b="1" i="1" dirty="0"/>
              <a:t>TBD</a:t>
            </a:r>
            <a:r>
              <a:rPr lang="en-US" i="1" dirty="0"/>
              <a:t>; in 2022 it was Fred Schindler</a:t>
            </a:r>
            <a:endParaRPr lang="en-US" b="1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Member-at-Large: </a:t>
            </a:r>
            <a:r>
              <a:rPr lang="en-US" i="1" dirty="0"/>
              <a:t>Peter Nagy</a:t>
            </a:r>
            <a:endParaRPr lang="en-US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Member-at-Large: </a:t>
            </a:r>
            <a:r>
              <a:rPr lang="en-US" i="1" dirty="0"/>
              <a:t>Paul Cunningham</a:t>
            </a:r>
            <a:endParaRPr lang="en-US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endParaRPr lang="en-US" dirty="0"/>
          </a:p>
          <a:p>
            <a:pPr>
              <a:buClr>
                <a:schemeClr val="dk1"/>
              </a:buClr>
              <a:buSzPts val="800"/>
              <a:buNone/>
            </a:pPr>
            <a:endParaRPr lang="en-US" dirty="0"/>
          </a:p>
          <a:p>
            <a:pPr>
              <a:buClr>
                <a:schemeClr val="dk1"/>
              </a:buClr>
              <a:buSzPts val="800"/>
              <a:buNone/>
            </a:pPr>
            <a:r>
              <a:rPr lang="en-US" b="1" dirty="0"/>
              <a:t>Non-Voting Members </a:t>
            </a:r>
            <a:endParaRPr lang="en-US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Liaison, IEEE Member and Geographic Activities Board: </a:t>
            </a:r>
            <a:r>
              <a:rPr lang="en-US" b="1" i="1" dirty="0"/>
              <a:t>TBD</a:t>
            </a:r>
            <a:r>
              <a:rPr lang="en-US" i="1" dirty="0"/>
              <a:t>; in 2022 it was Mini </a:t>
            </a:r>
            <a:r>
              <a:rPr lang="en-US" i="1" dirty="0" err="1"/>
              <a:t>Ulanat</a:t>
            </a:r>
            <a:endParaRPr lang="en-US" i="1" dirty="0">
              <a:solidFill>
                <a:srgbClr val="FF0000"/>
              </a:solidFill>
            </a:endParaRPr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Liaison, IEEE Publication Services and Products Board: </a:t>
            </a:r>
            <a:r>
              <a:rPr lang="en-US" i="1" dirty="0">
                <a:solidFill>
                  <a:srgbClr val="FF0000"/>
                </a:solidFill>
              </a:rPr>
              <a:t>Fred Bauer</a:t>
            </a:r>
            <a:endParaRPr lang="en-US" i="1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Secretary, IEEE Technical Activities Board: </a:t>
            </a:r>
            <a:r>
              <a:rPr lang="en-US" i="1" dirty="0"/>
              <a:t>Mary Ward-Callan</a:t>
            </a:r>
            <a:endParaRPr lang="en-US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Secretary, IEEE Member and Geographic Activities Board: </a:t>
            </a:r>
            <a:r>
              <a:rPr lang="en-US" i="1" dirty="0"/>
              <a:t>Cecelia Jankowski</a:t>
            </a:r>
            <a:endParaRPr lang="en-US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Head of IEEE Global Meetings, Conferences &amp; Events (MCE): </a:t>
            </a:r>
            <a:r>
              <a:rPr lang="en-US" i="1" dirty="0"/>
              <a:t>Marie Hunter</a:t>
            </a:r>
            <a:endParaRPr lang="en-US" dirty="0"/>
          </a:p>
          <a:p>
            <a:pPr>
              <a:buClr>
                <a:schemeClr val="dk1"/>
              </a:buClr>
              <a:buSzPts val="800"/>
              <a:buNone/>
            </a:pPr>
            <a:endParaRPr lang="en-US" dirty="0"/>
          </a:p>
          <a:p>
            <a:pPr>
              <a:buClr>
                <a:schemeClr val="dk1"/>
              </a:buClr>
              <a:buSzPts val="800"/>
              <a:buNone/>
            </a:pPr>
            <a:r>
              <a:rPr lang="en-US" b="1" dirty="0"/>
              <a:t>Staff Support:</a:t>
            </a:r>
            <a:endParaRPr lang="en-US" dirty="0"/>
          </a:p>
          <a:p>
            <a:pPr marL="173422" indent="-173422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Sr. Director, ICC Governance: </a:t>
            </a:r>
            <a:r>
              <a:rPr lang="en-US" i="1" dirty="0"/>
              <a:t>Susan Root</a:t>
            </a:r>
            <a:endParaRPr lang="en-US" dirty="0"/>
          </a:p>
          <a:p>
            <a:pPr marL="173422" indent="-173422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Administrative Lead: </a:t>
            </a:r>
            <a:r>
              <a:rPr lang="en-US" i="1" dirty="0"/>
              <a:t>Barbara Dantas</a:t>
            </a:r>
            <a:endParaRPr lang="en-US" dirty="0"/>
          </a:p>
          <a:p>
            <a:pPr>
              <a:buClr>
                <a:schemeClr val="dk1"/>
              </a:buClr>
              <a:buSzPts val="800"/>
              <a:buNone/>
            </a:pPr>
            <a:endParaRPr lang="en-US" dirty="0"/>
          </a:p>
          <a:p>
            <a:pPr>
              <a:buClr>
                <a:schemeClr val="dk1"/>
              </a:buClr>
              <a:buSzPts val="800"/>
              <a:buNone/>
            </a:pPr>
            <a:r>
              <a:rPr lang="en-US" dirty="0"/>
              <a:t>~~~~~~~~~~~~~~~~~~~~~~~~~~~~~~~~~~~~~~~~~~~~~~~~~~~</a:t>
            </a:r>
          </a:p>
          <a:p>
            <a:pPr>
              <a:buClr>
                <a:schemeClr val="dk1"/>
              </a:buClr>
              <a:buSzPts val="800"/>
              <a:buNone/>
            </a:pPr>
            <a:endParaRPr lang="en-US" dirty="0"/>
          </a:p>
          <a:p>
            <a:pPr>
              <a:buClr>
                <a:schemeClr val="dk1"/>
              </a:buClr>
              <a:buSzPts val="800"/>
              <a:buNone/>
            </a:pPr>
            <a:r>
              <a:rPr lang="en-US" b="1" dirty="0"/>
              <a:t>Subcommittees</a:t>
            </a:r>
            <a:endParaRPr lang="en-US" b="1" i="1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Chair, Conference Application Review Committee: </a:t>
            </a:r>
            <a:r>
              <a:rPr lang="en-US" b="1" i="1" dirty="0"/>
              <a:t>TBD – Fred Schindler?</a:t>
            </a:r>
            <a:r>
              <a:rPr lang="en-US" i="1" dirty="0"/>
              <a:t>; in 2022 it was Fred Schindler </a:t>
            </a:r>
            <a:r>
              <a:rPr lang="en-US" sz="800" i="1" u="sng" dirty="0"/>
              <a:t>(reports to CQC)</a:t>
            </a:r>
            <a:endParaRPr lang="en-US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Chair, Conference Finance Committee: </a:t>
            </a:r>
            <a:r>
              <a:rPr lang="en-US" b="1" i="1" dirty="0"/>
              <a:t>TBD – John Barr?</a:t>
            </a:r>
            <a:r>
              <a:rPr lang="en-US" i="1" dirty="0"/>
              <a:t>; in 2022 it was John Barr (reports to ICC)</a:t>
            </a:r>
            <a:endParaRPr lang="en-US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Chair, Conference Governance and Strategy Committee: </a:t>
            </a:r>
            <a:r>
              <a:rPr lang="en-US" b="1" i="1" dirty="0"/>
              <a:t>TBD – Charlie Jackson?</a:t>
            </a:r>
            <a:r>
              <a:rPr lang="en-US" i="1" dirty="0"/>
              <a:t>; in 2022 it was Bin Zhao </a:t>
            </a:r>
            <a:r>
              <a:rPr lang="en-US" sz="800" i="1" u="sng" dirty="0"/>
              <a:t>(reports to ICC)</a:t>
            </a:r>
            <a:endParaRPr lang="en-US" i="1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Chair, Conference Nominations, Appointments and Recommendations Committee: </a:t>
            </a:r>
            <a:r>
              <a:rPr lang="en-US" b="1" i="1" dirty="0"/>
              <a:t>TBD – Bin Zhao?</a:t>
            </a:r>
            <a:r>
              <a:rPr lang="en-US" i="1" dirty="0"/>
              <a:t>; in 2022 it was Fred Schindler </a:t>
            </a:r>
            <a:r>
              <a:rPr lang="en-US" sz="800" i="1" u="sng" dirty="0"/>
              <a:t>(reports to ICC)</a:t>
            </a:r>
            <a:endParaRPr lang="en-US" dirty="0"/>
          </a:p>
          <a:p>
            <a:pPr indent="-51384" defTabSz="924916">
              <a:buClr>
                <a:schemeClr val="dk1"/>
              </a:buClr>
              <a:buSzPts val="800"/>
              <a:buFont typeface="Arial"/>
              <a:buChar char="●"/>
              <a:defRPr/>
            </a:pPr>
            <a:r>
              <a:rPr lang="en-US" dirty="0"/>
              <a:t> Chair, Conference Organization Integrity Committee: </a:t>
            </a:r>
            <a:r>
              <a:rPr lang="en-US" b="1" i="1" dirty="0"/>
              <a:t>TBD</a:t>
            </a:r>
            <a:r>
              <a:rPr lang="en-US" i="1" dirty="0"/>
              <a:t>; in 2022 it was Lance Fung </a:t>
            </a:r>
            <a:r>
              <a:rPr lang="en-US" i="1" u="sng" dirty="0"/>
              <a:t>(reports to CQC)</a:t>
            </a:r>
            <a:endParaRPr lang="en-US" i="1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Chair, Conference Portfolio Review Ad Hoc Committee: </a:t>
            </a:r>
            <a:r>
              <a:rPr lang="en-US" b="1" i="1" dirty="0"/>
              <a:t>Dominique </a:t>
            </a:r>
            <a:r>
              <a:rPr lang="en-US" b="1" i="1" dirty="0" err="1"/>
              <a:t>Schreurs</a:t>
            </a:r>
            <a:r>
              <a:rPr lang="en-US" b="1" i="1" dirty="0"/>
              <a:t> </a:t>
            </a:r>
            <a:r>
              <a:rPr lang="en-US" sz="800" i="1" u="sng" dirty="0"/>
              <a:t>(reports to ICC)</a:t>
            </a:r>
            <a:endParaRPr lang="en-US" i="1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Chair, Conference Quality Committee: </a:t>
            </a:r>
            <a:r>
              <a:rPr lang="en-US" b="1" i="1" dirty="0"/>
              <a:t>Fred Bauer </a:t>
            </a:r>
            <a:r>
              <a:rPr lang="en-US" sz="800" i="1" u="sng" dirty="0"/>
              <a:t>(reports to ICC)</a:t>
            </a:r>
            <a:endParaRPr lang="en-US" i="1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Chair, Conference Tools Committee: </a:t>
            </a:r>
            <a:r>
              <a:rPr lang="en-US" b="1" i="1" dirty="0"/>
              <a:t>TBD – Bin Zhao?</a:t>
            </a:r>
            <a:r>
              <a:rPr lang="en-US" i="1" dirty="0"/>
              <a:t>; in 2022 it was Shashank Gaur </a:t>
            </a:r>
            <a:r>
              <a:rPr lang="en-US" sz="800" i="1" u="sng" dirty="0"/>
              <a:t>(reports to ICC)</a:t>
            </a:r>
            <a:endParaRPr lang="en-US" i="1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Chair, Event Innovations and Enhancements Committee: </a:t>
            </a:r>
            <a:r>
              <a:rPr lang="en-US" b="1" i="1" dirty="0"/>
              <a:t>Fred Schindler</a:t>
            </a:r>
            <a:r>
              <a:rPr lang="en-US" i="1" dirty="0"/>
              <a:t> </a:t>
            </a:r>
            <a:r>
              <a:rPr lang="en-US" sz="800" i="1" u="sng" dirty="0"/>
              <a:t>(reports to ICC)</a:t>
            </a:r>
            <a:endParaRPr lang="en-US" i="1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Chair, Future of Conference IP Committee: </a:t>
            </a:r>
            <a:r>
              <a:rPr lang="en-US" b="1" i="1" dirty="0"/>
              <a:t>TBD – Bin Zhao?</a:t>
            </a:r>
            <a:r>
              <a:rPr lang="en-US" i="1" dirty="0"/>
              <a:t>; in 2022 it was Gaurav Sharma </a:t>
            </a:r>
            <a:r>
              <a:rPr lang="en-US" sz="800" i="1" u="sng" dirty="0"/>
              <a:t>(reports to ICC)</a:t>
            </a:r>
            <a:endParaRPr lang="en-US" i="1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Chair, Technical Program Integrity Committee: </a:t>
            </a:r>
            <a:r>
              <a:rPr lang="en-US" b="1" i="1" dirty="0"/>
              <a:t>TBD – John Barr?</a:t>
            </a:r>
            <a:r>
              <a:rPr lang="en-US" i="1" dirty="0"/>
              <a:t>; in 2022 it was John Barr </a:t>
            </a:r>
            <a:r>
              <a:rPr lang="en-US" sz="800" i="1" u="sng" dirty="0"/>
              <a:t>(reports to CQC)</a:t>
            </a:r>
            <a:endParaRPr lang="en-US" i="1" dirty="0"/>
          </a:p>
          <a:p>
            <a:pPr>
              <a:buClr>
                <a:schemeClr val="dk1"/>
              </a:buClr>
              <a:buSzPts val="800"/>
              <a:buNone/>
            </a:pPr>
            <a:endParaRPr lang="en-US" dirty="0"/>
          </a:p>
          <a:p>
            <a:pPr>
              <a:buClr>
                <a:schemeClr val="dk1"/>
              </a:buClr>
              <a:buSzPts val="800"/>
              <a:buNone/>
            </a:pPr>
            <a:r>
              <a:rPr lang="en-US" b="1" dirty="0"/>
              <a:t>Ad Hoc Committees --- 2023 ICC Ad Hoc Committee </a:t>
            </a:r>
            <a:endParaRPr lang="en-US" b="1" i="1" dirty="0"/>
          </a:p>
          <a:p>
            <a:pPr indent="-51384">
              <a:buClr>
                <a:schemeClr val="dk1"/>
              </a:buClr>
              <a:buSzPts val="800"/>
              <a:buFont typeface="Arial"/>
              <a:buChar char="●"/>
            </a:pPr>
            <a:r>
              <a:rPr lang="en-US" dirty="0"/>
              <a:t> Chair, Conference Open Access Ad Hoc Committee: </a:t>
            </a:r>
            <a:r>
              <a:rPr lang="en-US" b="1" i="1" dirty="0"/>
              <a:t>TBD – Bin Zhao?</a:t>
            </a:r>
            <a:r>
              <a:rPr lang="en-US" i="1" dirty="0"/>
              <a:t>; in 2022 it was Bin Zhao </a:t>
            </a:r>
            <a:r>
              <a:rPr lang="en-US" i="1" u="sng" dirty="0"/>
              <a:t>(reports to ICC)</a:t>
            </a:r>
            <a:endParaRPr lang="en-US" dirty="0"/>
          </a:p>
          <a:p>
            <a:pPr>
              <a:buClr>
                <a:schemeClr val="dk1"/>
              </a:buClr>
              <a:buSzPts val="800"/>
              <a:buNone/>
            </a:pPr>
            <a:endParaRPr lang="en-US" i="1" dirty="0"/>
          </a:p>
          <a:p>
            <a:pPr>
              <a:buClr>
                <a:schemeClr val="dk1"/>
              </a:buClr>
              <a:buSzPts val="800"/>
              <a:buNone/>
            </a:pPr>
            <a:r>
              <a:rPr lang="en-US" i="1" dirty="0"/>
              <a:t>*Conference Publications Committee (CPC) – reports to IEEE Conferences Committee (ICC) and TAB/PSPB Products and Services Committee (PSC)</a:t>
            </a:r>
          </a:p>
          <a:p>
            <a:pPr marL="0" indent="0">
              <a:buClr>
                <a:schemeClr val="dk1"/>
              </a:buClr>
              <a:buSzPts val="800"/>
              <a:buFont typeface="Arial"/>
              <a:buNone/>
            </a:pPr>
            <a:endParaRPr lang="en-US" dirty="0"/>
          </a:p>
          <a:p>
            <a:pPr>
              <a:buClr>
                <a:schemeClr val="dk1"/>
              </a:buClr>
              <a:buSzPts val="800"/>
              <a:buNone/>
            </a:pPr>
            <a:endParaRPr sz="800" i="1" dirty="0"/>
          </a:p>
        </p:txBody>
      </p:sp>
      <p:sp>
        <p:nvSpPr>
          <p:cNvPr id="34" name="Google Shape;34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141858" cy="283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987" tIns="49993" rIns="99987" bIns="49993" anchor="t" anchorCtr="0">
            <a:noAutofit/>
          </a:bodyPr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813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OneColumnBulle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297612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297612" y="899333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297612" y="1369220"/>
            <a:ext cx="8531162" cy="310789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342892" marR="0" lvl="0" indent="-279393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885" marR="0" lvl="1" indent="-1650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776" marR="0" lvl="2" indent="-1777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569" marR="0" lvl="3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461" marR="0" lvl="4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450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78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TextA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297612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297612" y="899333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297612" y="1913664"/>
            <a:ext cx="8531162" cy="1941256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342892" marR="0" lvl="0" indent="-279393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885" marR="0" lvl="1" indent="-1650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776" marR="0" lvl="2" indent="-1777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569" marR="0" lvl="3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461" marR="0" lvl="4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3"/>
          </p:nvPr>
        </p:nvSpPr>
        <p:spPr>
          <a:xfrm>
            <a:off x="297612" y="1300462"/>
            <a:ext cx="8531162" cy="52906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4"/>
          </p:nvPr>
        </p:nvSpPr>
        <p:spPr>
          <a:xfrm>
            <a:off x="297612" y="3949094"/>
            <a:ext cx="8531162" cy="52906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100000"/>
              <a:buFont typeface="Arial"/>
              <a:buChar char="●"/>
              <a:defRPr sz="1400" b="1" i="1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892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TextTwoColum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ctrTitle"/>
          </p:nvPr>
        </p:nvSpPr>
        <p:spPr>
          <a:xfrm>
            <a:off x="297612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ubTitle" idx="1"/>
          </p:nvPr>
        </p:nvSpPr>
        <p:spPr>
          <a:xfrm>
            <a:off x="297612" y="899333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297611" y="3190775"/>
            <a:ext cx="4271983" cy="128738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342892" marR="0" lvl="0" indent="-279393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885" marR="0" lvl="1" indent="-1650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776" marR="0" lvl="2" indent="-1777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569" marR="0" lvl="3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461" marR="0" lvl="4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3"/>
          </p:nvPr>
        </p:nvSpPr>
        <p:spPr>
          <a:xfrm>
            <a:off x="297612" y="1300462"/>
            <a:ext cx="8531162" cy="1796468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4"/>
          </p:nvPr>
        </p:nvSpPr>
        <p:spPr>
          <a:xfrm>
            <a:off x="4656222" y="3190775"/>
            <a:ext cx="4172552" cy="128633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461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BulletsTextBelowObjec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ctrTitle"/>
          </p:nvPr>
        </p:nvSpPr>
        <p:spPr>
          <a:xfrm>
            <a:off x="297612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ubTitle" idx="1"/>
          </p:nvPr>
        </p:nvSpPr>
        <p:spPr>
          <a:xfrm>
            <a:off x="297612" y="899333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2"/>
          </p:nvPr>
        </p:nvSpPr>
        <p:spPr>
          <a:xfrm>
            <a:off x="297612" y="1300462"/>
            <a:ext cx="4401923" cy="2352326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342892" marR="0" lvl="0" indent="-279393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885" marR="0" lvl="1" indent="-1650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776" marR="0" lvl="2" indent="-1777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569" marR="0" lvl="3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461" marR="0" lvl="4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3"/>
          </p:nvPr>
        </p:nvSpPr>
        <p:spPr>
          <a:xfrm>
            <a:off x="297612" y="3736925"/>
            <a:ext cx="4401923" cy="74123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100000"/>
              <a:buFont typeface="Arial"/>
              <a:buChar char="●"/>
              <a:defRPr sz="1400" b="1" i="1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4"/>
          </p:nvPr>
        </p:nvSpPr>
        <p:spPr>
          <a:xfrm>
            <a:off x="4833699" y="1300461"/>
            <a:ext cx="3995075" cy="3177698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025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219200" y="4629150"/>
            <a:ext cx="31242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/>
            <a:fld id="{E55DC76A-0B1C-488F-9A91-7A4F4A895703}" type="datetimeFigureOut">
              <a:rPr lang="en-US" sz="1350" kern="1200" smtClean="0">
                <a:ea typeface="+mn-ea"/>
                <a:cs typeface="+mn-cs"/>
              </a:rPr>
              <a:pPr defTabSz="685800"/>
              <a:t>1/3/2023</a:t>
            </a:fld>
            <a:endParaRPr lang="en-US" sz="1350" kern="1200">
              <a:ea typeface="+mn-ea"/>
              <a:cs typeface="+mn-cs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E692D9A9-3628-4EBD-B3D7-6A531EE0CF8E}" type="slidenum">
              <a:rPr lang="en-US" sz="1350" kern="1200" smtClean="0">
                <a:ea typeface="+mn-ea"/>
                <a:cs typeface="+mn-cs"/>
              </a:rPr>
              <a:pPr defTabSz="685800"/>
              <a:t>‹#›</a:t>
            </a:fld>
            <a:endParaRPr lang="en-US" sz="1350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236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685800">
              <a:defRPr/>
            </a:pPr>
            <a:fld id="{18250645-83BF-4F4B-8BA2-D06B88BA2FE5}" type="slidenum">
              <a:rPr lang="en-US" sz="1350" kern="1200" smtClean="0">
                <a:ea typeface="+mn-ea"/>
                <a:cs typeface="+mn-cs"/>
              </a:rPr>
              <a:pPr defTabSz="685800">
                <a:defRPr/>
              </a:pPr>
              <a:t>‹#›</a:t>
            </a:fld>
            <a:endParaRPr lang="en-US" sz="1350" kern="1200">
              <a:ea typeface="+mn-ea"/>
              <a:cs typeface="+mn-cs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47841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20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685800">
              <a:defRPr/>
            </a:pPr>
            <a:fld id="{25C5F9D4-5D67-D543-BC4D-5AD00547B80B}" type="slidenum">
              <a:rPr lang="en-US" sz="1350" kern="1200" smtClean="0">
                <a:ea typeface="+mn-ea"/>
                <a:cs typeface="+mn-cs"/>
              </a:rPr>
              <a:pPr defTabSz="685800">
                <a:defRPr/>
              </a:pPr>
              <a:t>‹#›</a:t>
            </a:fld>
            <a:endParaRPr lang="en-US" sz="1350" kern="1200">
              <a:ea typeface="+mn-ea"/>
              <a:cs typeface="+mn-cs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66034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1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20"/>
            <a:ext cx="3886200" cy="13750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8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1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>
              <a:defRPr/>
            </a:pPr>
            <a:fld id="{873779CE-96A0-D94C-A88F-E2BB8366696B}" type="slidenum">
              <a:rPr lang="en-US" sz="1350" kern="1200" smtClean="0">
                <a:ea typeface="+mn-ea"/>
                <a:cs typeface="+mn-cs"/>
              </a:rPr>
              <a:pPr defTabSz="685800">
                <a:defRPr/>
              </a:pPr>
              <a:t>‹#›</a:t>
            </a:fld>
            <a:endParaRPr lang="en-US" sz="1350" kern="1200">
              <a:ea typeface="+mn-ea"/>
              <a:cs typeface="+mn-cs"/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293334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20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>
              <a:defRPr/>
            </a:pPr>
            <a:fld id="{6EF0BEFE-55CC-A34A-A372-DBC5A78008E9}" type="slidenum">
              <a:rPr lang="en-US" sz="1350" kern="1200" smtClean="0">
                <a:ea typeface="+mn-ea"/>
                <a:cs typeface="+mn-cs"/>
              </a:rPr>
              <a:pPr defTabSz="685800">
                <a:defRPr/>
              </a:pPr>
              <a:t>‹#›</a:t>
            </a:fld>
            <a:endParaRPr lang="en-US" sz="1350" kern="1200">
              <a:ea typeface="+mn-ea"/>
              <a:cs typeface="+mn-cs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2495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1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1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68" indent="-257168">
              <a:spcBef>
                <a:spcPts val="1350"/>
              </a:spcBef>
              <a:buSzPct val="135000"/>
              <a:buFontTx/>
              <a:buBlip>
                <a:blip r:embed="rId2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59" indent="-137156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04" indent="-137156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51" indent="-137156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07" indent="-137156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685800">
              <a:defRPr/>
            </a:pPr>
            <a:fld id="{89B1F411-3D9D-4864-B026-FE8DEFAB1D7E}" type="datetime1">
              <a:rPr lang="en-US" sz="1350" kern="1200" smtClean="0">
                <a:ea typeface="+mn-ea"/>
                <a:cs typeface="+mn-cs"/>
              </a:rPr>
              <a:pPr defTabSz="685800">
                <a:defRPr/>
              </a:pPr>
              <a:t>1/3/2023</a:t>
            </a:fld>
            <a:endParaRPr lang="en-US" sz="1350" kern="1200" dirty="0">
              <a:ea typeface="+mn-ea"/>
              <a:cs typeface="+mn-cs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685800">
              <a:defRPr/>
            </a:pPr>
            <a:fld id="{C6EE3B0D-628D-4F30-ACD4-3212830799E9}" type="slidenum">
              <a:rPr lang="en-US" sz="1350" kern="1200" smtClean="0">
                <a:ea typeface="+mn-ea"/>
                <a:cs typeface="+mn-cs"/>
              </a:rPr>
              <a:pPr defTabSz="685800">
                <a:defRPr/>
              </a:pPr>
              <a:t>‹#›</a:t>
            </a:fld>
            <a:endParaRPr lang="en-US" sz="1350" kern="1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78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TwoColumnBulle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297612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297612" y="899333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297611" y="1369220"/>
            <a:ext cx="4156479" cy="310789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342892" marR="0" lvl="0" indent="-279393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885" marR="0" lvl="1" indent="-1650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776" marR="0" lvl="2" indent="-1777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569" marR="0" lvl="3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461" marR="0" lvl="4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3"/>
          </p:nvPr>
        </p:nvSpPr>
        <p:spPr>
          <a:xfrm>
            <a:off x="4672295" y="1369220"/>
            <a:ext cx="4156479" cy="310789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342892" marR="0" lvl="0" indent="-279393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885" marR="0" lvl="1" indent="-1650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776" marR="0" lvl="2" indent="-1777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569" marR="0" lvl="3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461" marR="0" lvl="4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78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1" y="0"/>
            <a:ext cx="9167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14036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943" y="4482289"/>
            <a:ext cx="1298366" cy="6604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86"/>
            <a:ext cx="9144000" cy="84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90947"/>
            <a:ext cx="7772400" cy="5229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82919"/>
            <a:ext cx="7772400" cy="4838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385321" y="4654045"/>
            <a:ext cx="486659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C251CC7-68DB-DC4E-AEB5-860FF6F56E64}" type="slidenum">
              <a:rPr lang="en-US" sz="1350" kern="1200" smtClean="0">
                <a:ea typeface="+mn-ea"/>
                <a:cs typeface="+mn-cs"/>
              </a:rPr>
              <a:pPr defTabSz="685800">
                <a:defRPr/>
              </a:pPr>
              <a:t>‹#›</a:t>
            </a:fld>
            <a:endParaRPr lang="en-US" sz="1350" kern="1200"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98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1" y="0"/>
            <a:ext cx="9167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14036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943" y="4482289"/>
            <a:ext cx="1298366" cy="6604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86"/>
            <a:ext cx="9144000" cy="849425"/>
          </a:xfrm>
          <a:prstGeom prst="rect">
            <a:avLst/>
          </a:prstGeom>
        </p:spPr>
      </p:pic>
      <p:sp>
        <p:nvSpPr>
          <p:cNvPr id="13" name="Slide Number Placeholder 9"/>
          <p:cNvSpPr>
            <a:spLocks noGrp="1"/>
          </p:cNvSpPr>
          <p:nvPr>
            <p:ph type="sldNum" sz="quarter" idx="18"/>
          </p:nvPr>
        </p:nvSpPr>
        <p:spPr>
          <a:xfrm>
            <a:off x="385321" y="4654045"/>
            <a:ext cx="486659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CAF6230-9B3A-E94A-9D7B-355E467F6DE5}" type="slidenum">
              <a:rPr lang="en-US" sz="1350" kern="1200" smtClean="0">
                <a:ea typeface="+mn-ea"/>
                <a:cs typeface="+mn-cs"/>
              </a:rPr>
              <a:pPr defTabSz="685800">
                <a:defRPr/>
              </a:pPr>
              <a:t>‹#›</a:t>
            </a:fld>
            <a:endParaRPr lang="en-US" sz="1350" kern="1200">
              <a:ea typeface="+mn-ea"/>
              <a:cs typeface="+mn-cs"/>
            </a:endParaRPr>
          </a:p>
        </p:txBody>
      </p:sp>
      <p:sp>
        <p:nvSpPr>
          <p:cNvPr id="17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18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37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19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37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0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37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685800" y="3190947"/>
            <a:ext cx="7772400" cy="5229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685800" y="3782919"/>
            <a:ext cx="7772400" cy="4838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004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11"/>
          <a:stretch/>
        </p:blipFill>
        <p:spPr>
          <a:xfrm rot="10800000" flipH="1">
            <a:off x="-23750" y="0"/>
            <a:ext cx="9167750" cy="51427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14036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943" y="4482289"/>
            <a:ext cx="1298366" cy="660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47124"/>
            <a:ext cx="7886700" cy="6208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088183"/>
            <a:ext cx="7886700" cy="504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85321" y="4654045"/>
            <a:ext cx="486659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32B46E6-0749-1648-9289-35B0620FE722}" type="slidenum">
              <a:rPr lang="en-US" sz="1350" kern="1200" smtClean="0">
                <a:ea typeface="+mn-ea"/>
                <a:cs typeface="+mn-cs"/>
              </a:rPr>
              <a:pPr defTabSz="685800">
                <a:defRPr/>
              </a:pPr>
              <a:t>‹#›</a:t>
            </a:fld>
            <a:endParaRPr lang="en-US" sz="1350" kern="1200"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74" y="352568"/>
            <a:ext cx="906997" cy="9200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32" y="821327"/>
            <a:ext cx="1343053" cy="13561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145599"/>
            <a:ext cx="2334535" cy="23810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69" y="2089047"/>
            <a:ext cx="1643932" cy="19273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86"/>
            <a:ext cx="9144000" cy="84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34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21"/>
            <a:ext cx="7886700" cy="2957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8650" y="829647"/>
            <a:ext cx="7886700" cy="288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385321" y="4654045"/>
            <a:ext cx="486659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29E6A85-E58A-B74F-BF6B-8BF4953AF1CE}" type="slidenum">
              <a:rPr lang="en-US" sz="1350" kern="1200" smtClean="0">
                <a:ea typeface="+mn-ea"/>
                <a:cs typeface="+mn-cs"/>
              </a:rPr>
              <a:pPr defTabSz="685800">
                <a:defRPr/>
              </a:pPr>
              <a:t>‹#›</a:t>
            </a:fld>
            <a:endParaRPr lang="en-US" sz="1350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45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8650" y="829647"/>
            <a:ext cx="7886700" cy="288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385321" y="4654045"/>
            <a:ext cx="486659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074D7F4-E035-F04D-B83A-CFAC758BEF6D}" type="slidenum">
              <a:rPr lang="en-US" sz="1350" kern="1200" smtClean="0">
                <a:ea typeface="+mn-ea"/>
                <a:cs typeface="+mn-cs"/>
              </a:rPr>
              <a:pPr defTabSz="685800">
                <a:defRPr/>
              </a:pPr>
              <a:t>‹#›</a:t>
            </a:fld>
            <a:endParaRPr lang="en-US" sz="1350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098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8"/>
            <a:ext cx="3886200" cy="2844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8650" y="829647"/>
            <a:ext cx="7886700" cy="288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385321" y="4654045"/>
            <a:ext cx="486659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8250645-83BF-4F4B-8BA2-D06B88BA2FE5}" type="slidenum">
              <a:rPr lang="en-US" sz="1350" kern="1200" smtClean="0">
                <a:ea typeface="+mn-ea"/>
                <a:cs typeface="+mn-cs"/>
              </a:rPr>
              <a:pPr defTabSz="685800">
                <a:defRPr/>
              </a:pPr>
              <a:t>‹#›</a:t>
            </a:fld>
            <a:endParaRPr lang="en-US" sz="1350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094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844603"/>
            <a:ext cx="3886200" cy="1369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29150" y="1369220"/>
            <a:ext cx="3886200" cy="1369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8650" y="829647"/>
            <a:ext cx="7886700" cy="288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385321" y="4654045"/>
            <a:ext cx="486659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443A643-A225-7E41-86F1-61B05EB2C0C4}" type="slidenum">
              <a:rPr lang="en-US" sz="1350" kern="1200" smtClean="0">
                <a:ea typeface="+mn-ea"/>
                <a:cs typeface="+mn-cs"/>
              </a:rPr>
              <a:pPr defTabSz="685800">
                <a:defRPr/>
              </a:pPr>
              <a:t>‹#›</a:t>
            </a:fld>
            <a:endParaRPr lang="en-US" sz="1350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139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28102"/>
            <a:ext cx="3886200" cy="2085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758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8650" y="829647"/>
            <a:ext cx="7886700" cy="288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385321" y="4654045"/>
            <a:ext cx="486659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5C5F9D4-5D67-D543-BC4D-5AD00547B80B}" type="slidenum">
              <a:rPr lang="en-US" sz="1350" kern="1200" smtClean="0">
                <a:ea typeface="+mn-ea"/>
                <a:cs typeface="+mn-cs"/>
              </a:rPr>
              <a:pPr defTabSz="685800">
                <a:defRPr/>
              </a:pPr>
              <a:t>‹#›</a:t>
            </a:fld>
            <a:endParaRPr lang="en-US" sz="1350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404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28650" y="1361925"/>
            <a:ext cx="3886200" cy="28516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11"/>
            <a:ext cx="3886200" cy="20855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758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8650" y="829647"/>
            <a:ext cx="7886700" cy="288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385321" y="4654045"/>
            <a:ext cx="486659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BB9A625-1BAB-DC4A-8E83-1D568617C14A}" type="slidenum">
              <a:rPr lang="en-US" sz="1350" kern="1200" smtClean="0">
                <a:ea typeface="+mn-ea"/>
                <a:cs typeface="+mn-cs"/>
              </a:rPr>
              <a:pPr defTabSz="685800">
                <a:defRPr/>
              </a:pPr>
              <a:t>‹#›</a:t>
            </a:fld>
            <a:endParaRPr lang="en-US" sz="1350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750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855328"/>
            <a:ext cx="3886200" cy="135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51"/>
            <a:ext cx="3886200" cy="13750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629150" y="1385811"/>
            <a:ext cx="3886200" cy="135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/>
          </p:nvPr>
        </p:nvSpPr>
        <p:spPr>
          <a:xfrm>
            <a:off x="628650" y="2855328"/>
            <a:ext cx="3886200" cy="135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8650" y="829647"/>
            <a:ext cx="7886700" cy="288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385321" y="4654045"/>
            <a:ext cx="486659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73779CE-96A0-D94C-A88F-E2BB8366696B}" type="slidenum">
              <a:rPr lang="en-US" sz="1350" kern="1200" smtClean="0">
                <a:ea typeface="+mn-ea"/>
                <a:cs typeface="+mn-cs"/>
              </a:rPr>
              <a:pPr defTabSz="685800">
                <a:defRPr/>
              </a:pPr>
              <a:t>‹#›</a:t>
            </a:fld>
            <a:endParaRPr lang="en-US" sz="1350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5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TwoColumnBulletsGraphic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297612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297612" y="899333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297611" y="1369220"/>
            <a:ext cx="4156479" cy="310789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342892" marR="0" lvl="0" indent="-279393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885" marR="0" lvl="1" indent="-1650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776" marR="0" lvl="2" indent="-1777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569" marR="0" lvl="3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461" marR="0" lvl="4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3"/>
          </p:nvPr>
        </p:nvSpPr>
        <p:spPr>
          <a:xfrm>
            <a:off x="4563192" y="1369220"/>
            <a:ext cx="4265581" cy="310753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312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2" y="1369219"/>
            <a:ext cx="3019523" cy="28444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3789577" y="1369219"/>
            <a:ext cx="4725775" cy="284440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8650" y="829647"/>
            <a:ext cx="7886700" cy="288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385321" y="4654045"/>
            <a:ext cx="486659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42DB3B0-1C65-DF4F-8FEC-87AE9AC834B9}" type="slidenum">
              <a:rPr lang="en-US" sz="1350" kern="1200" smtClean="0">
                <a:ea typeface="+mn-ea"/>
                <a:cs typeface="+mn-cs"/>
              </a:rPr>
              <a:pPr defTabSz="685800">
                <a:defRPr/>
              </a:pPr>
              <a:t>‹#›</a:t>
            </a:fld>
            <a:endParaRPr lang="en-US" sz="1350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007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28650" y="3591613"/>
            <a:ext cx="3886200" cy="6220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8650" y="1369252"/>
            <a:ext cx="3886200" cy="22223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8650" y="829647"/>
            <a:ext cx="7886700" cy="288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385321" y="4654045"/>
            <a:ext cx="486659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8B1EC0A-61B7-B94F-903F-DCE2C52D1CCC}" type="slidenum">
              <a:rPr lang="en-US" sz="1350" kern="1200" smtClean="0">
                <a:ea typeface="+mn-ea"/>
                <a:cs typeface="+mn-cs"/>
              </a:rPr>
              <a:pPr defTabSz="685800">
                <a:defRPr/>
              </a:pPr>
              <a:t>‹#›</a:t>
            </a:fld>
            <a:endParaRPr lang="en-US" sz="1350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975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34"/>
            <a:ext cx="7886700" cy="16049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28650" y="1369219"/>
            <a:ext cx="7886700" cy="7588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28650" y="3733015"/>
            <a:ext cx="7886700" cy="497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8650" y="829647"/>
            <a:ext cx="7886700" cy="288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385321" y="4654045"/>
            <a:ext cx="486659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EF0BEFE-55CC-A34A-A372-DBC5A78008E9}" type="slidenum">
              <a:rPr lang="en-US" sz="1350" kern="1200" smtClean="0">
                <a:ea typeface="+mn-ea"/>
                <a:cs typeface="+mn-cs"/>
              </a:rPr>
              <a:pPr defTabSz="685800">
                <a:defRPr/>
              </a:pPr>
              <a:t>‹#›</a:t>
            </a:fld>
            <a:endParaRPr lang="en-US" sz="1350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341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731625"/>
            <a:ext cx="3886200" cy="14819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28650" y="1369237"/>
            <a:ext cx="7886700" cy="1269809"/>
          </a:xfrm>
          <a:prstGeom prst="rect">
            <a:avLst/>
          </a:prstGeo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29150" y="2731626"/>
            <a:ext cx="3886200" cy="148199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8650" y="829647"/>
            <a:ext cx="7886700" cy="288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385321" y="4654045"/>
            <a:ext cx="486659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DABB549-F767-EF41-93D4-A073E05F10F0}" type="slidenum">
              <a:rPr lang="en-US" sz="1350" kern="1200" smtClean="0">
                <a:ea typeface="+mn-ea"/>
                <a:cs typeface="+mn-cs"/>
              </a:rPr>
              <a:pPr defTabSz="685800">
                <a:defRPr/>
              </a:pPr>
              <a:t>‹#›</a:t>
            </a:fld>
            <a:endParaRPr lang="en-US" sz="1350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910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24"/>
            <a:ext cx="4970872" cy="21658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28650" y="3535119"/>
            <a:ext cx="4970872" cy="678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712649" y="1369219"/>
            <a:ext cx="2802707" cy="284440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8650" y="829647"/>
            <a:ext cx="7886700" cy="288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385321" y="4654045"/>
            <a:ext cx="486659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3AC1238-AB32-E149-9B71-0B8693B67D0B}" type="slidenum">
              <a:rPr lang="en-US" sz="1350" kern="1200" smtClean="0">
                <a:ea typeface="+mn-ea"/>
                <a:cs typeface="+mn-cs"/>
              </a:rPr>
              <a:pPr defTabSz="685800">
                <a:defRPr/>
              </a:pPr>
              <a:t>‹#›</a:t>
            </a:fld>
            <a:endParaRPr lang="en-US" sz="1350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7542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8" y="1233489"/>
            <a:ext cx="4035425" cy="32754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5" y="1233489"/>
            <a:ext cx="4035425" cy="32754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1" y="101351"/>
            <a:ext cx="8325805" cy="80702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>
          <a:xfrm>
            <a:off x="385321" y="4654045"/>
            <a:ext cx="486659" cy="273844"/>
          </a:xfrm>
          <a:prstGeom prst="rect">
            <a:avLst/>
          </a:prstGeom>
        </p:spPr>
        <p:txBody>
          <a:bodyPr/>
          <a:lstStyle>
            <a:lvl1pPr defTabSz="914378">
              <a:defRPr/>
            </a:lvl1pPr>
          </a:lstStyle>
          <a:p>
            <a:pPr>
              <a:defRPr/>
            </a:pPr>
            <a:fld id="{474E4FB8-7A63-4A04-AF77-AEF29F824511}" type="slidenum">
              <a:rPr lang="en-US" altLang="en-US" sz="1350" kern="1200" smtClean="0">
                <a:ea typeface="+mn-ea"/>
                <a:cs typeface="+mn-cs"/>
              </a:rPr>
              <a:pPr>
                <a:defRPr/>
              </a:pPr>
              <a:t>‹#›</a:t>
            </a:fld>
            <a:endParaRPr lang="en-US" altLang="en-US" sz="1350" kern="1200">
              <a:ea typeface="+mn-ea"/>
              <a:cs typeface="+mn-cs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>
          <a:xfrm>
            <a:off x="865188" y="4767264"/>
            <a:ext cx="1643062" cy="273844"/>
          </a:xfrm>
          <a:prstGeom prst="rect">
            <a:avLst/>
          </a:prstGeom>
        </p:spPr>
        <p:txBody>
          <a:bodyPr/>
          <a:lstStyle>
            <a:lvl1pPr defTabSz="914378">
              <a:defRPr/>
            </a:lvl1pPr>
          </a:lstStyle>
          <a:p>
            <a:pPr>
              <a:defRPr/>
            </a:pPr>
            <a:fld id="{56C3DC93-B8A6-4477-B22F-967DC643024C}" type="datetime1">
              <a:rPr lang="en-US" altLang="en-US" sz="1350" kern="1200" smtClean="0">
                <a:ea typeface="+mn-ea"/>
                <a:cs typeface="+mn-cs"/>
              </a:rPr>
              <a:pPr>
                <a:defRPr/>
              </a:pPr>
              <a:t>1/3/2023</a:t>
            </a:fld>
            <a:endParaRPr lang="en-US" altLang="en-US" sz="1350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79102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OneColumnBulle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297612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297612" y="899333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297612" y="1369220"/>
            <a:ext cx="8531162" cy="310789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342892" marR="0" lvl="0" indent="-279393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885" marR="0" lvl="1" indent="-1650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776" marR="0" lvl="2" indent="-1777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569" marR="0" lvl="3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461" marR="0" lvl="4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1880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BulletsText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297612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297612" y="899333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297611" y="1369220"/>
            <a:ext cx="4156479" cy="310789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342892" marR="0" lvl="0" indent="-279393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885" marR="0" lvl="1" indent="-1650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776" marR="0" lvl="2" indent="-1777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569" marR="0" lvl="3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461" marR="0" lvl="4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4563192" y="2506856"/>
            <a:ext cx="4265581" cy="197025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4"/>
          </p:nvPr>
        </p:nvSpPr>
        <p:spPr>
          <a:xfrm>
            <a:off x="4563191" y="1369220"/>
            <a:ext cx="4265581" cy="9847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1257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ObjectTextBulle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297612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297612" y="899333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63191" y="2506857"/>
            <a:ext cx="4265581" cy="197025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342892" marR="0" lvl="0" indent="-279393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885" marR="0" lvl="1" indent="-1650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776" marR="0" lvl="2" indent="-1777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569" marR="0" lvl="3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461" marR="0" lvl="4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3"/>
          </p:nvPr>
        </p:nvSpPr>
        <p:spPr>
          <a:xfrm>
            <a:off x="297612" y="1368836"/>
            <a:ext cx="4149260" cy="310827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4"/>
          </p:nvPr>
        </p:nvSpPr>
        <p:spPr>
          <a:xfrm>
            <a:off x="4563191" y="1369220"/>
            <a:ext cx="4265581" cy="9847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9099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Bullets3Object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297612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297612" y="899333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297612" y="3032871"/>
            <a:ext cx="4149260" cy="1444238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3"/>
          </p:nvPr>
        </p:nvSpPr>
        <p:spPr>
          <a:xfrm>
            <a:off x="297612" y="1368836"/>
            <a:ext cx="4149260" cy="151152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342892" marR="0" lvl="0" indent="-279393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885" marR="0" lvl="1" indent="-1650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776" marR="0" lvl="2" indent="-1777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569" marR="0" lvl="3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461" marR="0" lvl="4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4"/>
          </p:nvPr>
        </p:nvSpPr>
        <p:spPr>
          <a:xfrm>
            <a:off x="4634566" y="1368836"/>
            <a:ext cx="4194209" cy="151152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5"/>
          </p:nvPr>
        </p:nvSpPr>
        <p:spPr>
          <a:xfrm>
            <a:off x="4634566" y="3032871"/>
            <a:ext cx="4194209" cy="144869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04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TwoColumnBullets2Graphic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297612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297612" y="899333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297611" y="1369220"/>
            <a:ext cx="4156479" cy="310789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342892" marR="0" lvl="0" indent="-279393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885" marR="0" lvl="1" indent="-1650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776" marR="0" lvl="2" indent="-1777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569" marR="0" lvl="3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461" marR="0" lvl="4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3"/>
          </p:nvPr>
        </p:nvSpPr>
        <p:spPr>
          <a:xfrm>
            <a:off x="4563192" y="1369219"/>
            <a:ext cx="4265581" cy="148948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4"/>
          </p:nvPr>
        </p:nvSpPr>
        <p:spPr>
          <a:xfrm>
            <a:off x="4563192" y="2991236"/>
            <a:ext cx="4265581" cy="148587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337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BulletsSmallObjectLarg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ctrTitle"/>
          </p:nvPr>
        </p:nvSpPr>
        <p:spPr>
          <a:xfrm>
            <a:off x="297612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1"/>
          </p:nvPr>
        </p:nvSpPr>
        <p:spPr>
          <a:xfrm>
            <a:off x="297612" y="899333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297612" y="1369220"/>
            <a:ext cx="2654938" cy="310789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342892" marR="0" lvl="0" indent="-279393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885" marR="0" lvl="1" indent="-1650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776" marR="0" lvl="2" indent="-1777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569" marR="0" lvl="3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461" marR="0" lvl="4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3"/>
          </p:nvPr>
        </p:nvSpPr>
        <p:spPr>
          <a:xfrm>
            <a:off x="3082491" y="1369220"/>
            <a:ext cx="5746282" cy="310789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72040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BulletsTextObjectRigh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297612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297612" y="899333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297611" y="1369219"/>
            <a:ext cx="4156479" cy="20670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342892" marR="0" lvl="0" indent="-279393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885" marR="0" lvl="1" indent="-1650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776" marR="0" lvl="2" indent="-1777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569" marR="0" lvl="3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461" marR="0" lvl="4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3"/>
          </p:nvPr>
        </p:nvSpPr>
        <p:spPr>
          <a:xfrm>
            <a:off x="4563192" y="1369220"/>
            <a:ext cx="4265581" cy="310789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4"/>
          </p:nvPr>
        </p:nvSpPr>
        <p:spPr>
          <a:xfrm>
            <a:off x="297610" y="3522847"/>
            <a:ext cx="4156480" cy="95426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5754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949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TextA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297612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297612" y="899333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297612" y="1913664"/>
            <a:ext cx="8531162" cy="1941256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342892" marR="0" lvl="0" indent="-279393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885" marR="0" lvl="1" indent="-1650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776" marR="0" lvl="2" indent="-1777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569" marR="0" lvl="3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461" marR="0" lvl="4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3"/>
          </p:nvPr>
        </p:nvSpPr>
        <p:spPr>
          <a:xfrm>
            <a:off x="297612" y="1300462"/>
            <a:ext cx="8531162" cy="52906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4"/>
          </p:nvPr>
        </p:nvSpPr>
        <p:spPr>
          <a:xfrm>
            <a:off x="297612" y="3949094"/>
            <a:ext cx="8531162" cy="52906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100000"/>
              <a:buFont typeface="Arial"/>
              <a:buChar char="●"/>
              <a:defRPr sz="1400" b="1" i="1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92350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TextTwoColum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ctrTitle"/>
          </p:nvPr>
        </p:nvSpPr>
        <p:spPr>
          <a:xfrm>
            <a:off x="297612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ubTitle" idx="1"/>
          </p:nvPr>
        </p:nvSpPr>
        <p:spPr>
          <a:xfrm>
            <a:off x="297612" y="899333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297611" y="3190775"/>
            <a:ext cx="4271983" cy="128738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342892" marR="0" lvl="0" indent="-279393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885" marR="0" lvl="1" indent="-1650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776" marR="0" lvl="2" indent="-1777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569" marR="0" lvl="3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461" marR="0" lvl="4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3"/>
          </p:nvPr>
        </p:nvSpPr>
        <p:spPr>
          <a:xfrm>
            <a:off x="297612" y="1300462"/>
            <a:ext cx="8531162" cy="1796468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4"/>
          </p:nvPr>
        </p:nvSpPr>
        <p:spPr>
          <a:xfrm>
            <a:off x="4656222" y="3190775"/>
            <a:ext cx="4172552" cy="128633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18211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BulletsTextBelowObjec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ctrTitle"/>
          </p:nvPr>
        </p:nvSpPr>
        <p:spPr>
          <a:xfrm>
            <a:off x="297612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ubTitle" idx="1"/>
          </p:nvPr>
        </p:nvSpPr>
        <p:spPr>
          <a:xfrm>
            <a:off x="297612" y="899333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2"/>
          </p:nvPr>
        </p:nvSpPr>
        <p:spPr>
          <a:xfrm>
            <a:off x="297612" y="1300462"/>
            <a:ext cx="4401923" cy="2352326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342892" marR="0" lvl="0" indent="-279393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885" marR="0" lvl="1" indent="-1650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776" marR="0" lvl="2" indent="-1777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569" marR="0" lvl="3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461" marR="0" lvl="4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3"/>
          </p:nvPr>
        </p:nvSpPr>
        <p:spPr>
          <a:xfrm>
            <a:off x="297612" y="3736925"/>
            <a:ext cx="4401923" cy="74123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100000"/>
              <a:buFont typeface="Arial"/>
              <a:buChar char="●"/>
              <a:defRPr sz="1400" b="1" i="1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4"/>
          </p:nvPr>
        </p:nvSpPr>
        <p:spPr>
          <a:xfrm>
            <a:off x="4833699" y="1300461"/>
            <a:ext cx="3995075" cy="3177698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48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BulletsText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297612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297612" y="899333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297611" y="1369220"/>
            <a:ext cx="4156479" cy="310789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342892" marR="0" lvl="0" indent="-279393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885" marR="0" lvl="1" indent="-1650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776" marR="0" lvl="2" indent="-1777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569" marR="0" lvl="3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461" marR="0" lvl="4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4563192" y="2506856"/>
            <a:ext cx="4265581" cy="197025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4"/>
          </p:nvPr>
        </p:nvSpPr>
        <p:spPr>
          <a:xfrm>
            <a:off x="4563191" y="1369220"/>
            <a:ext cx="4265581" cy="9847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442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ObjectTextBulle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297612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297612" y="899333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63191" y="2506857"/>
            <a:ext cx="4265581" cy="197025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342892" marR="0" lvl="0" indent="-279393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885" marR="0" lvl="1" indent="-1650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776" marR="0" lvl="2" indent="-1777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569" marR="0" lvl="3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461" marR="0" lvl="4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3"/>
          </p:nvPr>
        </p:nvSpPr>
        <p:spPr>
          <a:xfrm>
            <a:off x="297612" y="1368836"/>
            <a:ext cx="4149260" cy="310827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4"/>
          </p:nvPr>
        </p:nvSpPr>
        <p:spPr>
          <a:xfrm>
            <a:off x="4563191" y="1369220"/>
            <a:ext cx="4265581" cy="98474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63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Bullets3Object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297612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297612" y="899333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297612" y="3032871"/>
            <a:ext cx="4149260" cy="1444238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3"/>
          </p:nvPr>
        </p:nvSpPr>
        <p:spPr>
          <a:xfrm>
            <a:off x="297612" y="1368836"/>
            <a:ext cx="4149260" cy="151152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342892" marR="0" lvl="0" indent="-279393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885" marR="0" lvl="1" indent="-1650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776" marR="0" lvl="2" indent="-1777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569" marR="0" lvl="3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461" marR="0" lvl="4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4"/>
          </p:nvPr>
        </p:nvSpPr>
        <p:spPr>
          <a:xfrm>
            <a:off x="4634566" y="1368836"/>
            <a:ext cx="4194209" cy="151152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5"/>
          </p:nvPr>
        </p:nvSpPr>
        <p:spPr>
          <a:xfrm>
            <a:off x="4634566" y="3032871"/>
            <a:ext cx="4194209" cy="144869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9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BulletsSmallObjectLarg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ctrTitle"/>
          </p:nvPr>
        </p:nvSpPr>
        <p:spPr>
          <a:xfrm>
            <a:off x="297612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1"/>
          </p:nvPr>
        </p:nvSpPr>
        <p:spPr>
          <a:xfrm>
            <a:off x="297612" y="899333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297612" y="1369220"/>
            <a:ext cx="2654938" cy="310789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342892" marR="0" lvl="0" indent="-279393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885" marR="0" lvl="1" indent="-1650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776" marR="0" lvl="2" indent="-1777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569" marR="0" lvl="3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461" marR="0" lvl="4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3"/>
          </p:nvPr>
        </p:nvSpPr>
        <p:spPr>
          <a:xfrm>
            <a:off x="3082491" y="1369220"/>
            <a:ext cx="5746282" cy="310789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76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_BulletsTextObjectRigh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297612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297612" y="899333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297611" y="1369219"/>
            <a:ext cx="4156479" cy="20670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342892" marR="0" lvl="0" indent="-279393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885" marR="0" lvl="1" indent="-1650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776" marR="0" lvl="2" indent="-1777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569" marR="0" lvl="3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461" marR="0" lvl="4" indent="-152396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3"/>
          </p:nvPr>
        </p:nvSpPr>
        <p:spPr>
          <a:xfrm>
            <a:off x="4563192" y="1369220"/>
            <a:ext cx="4265581" cy="310789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4"/>
          </p:nvPr>
        </p:nvSpPr>
        <p:spPr>
          <a:xfrm>
            <a:off x="297610" y="3522847"/>
            <a:ext cx="4156480" cy="95426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253" marR="0" lvl="5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144" marR="0" lvl="6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036" marR="0" lvl="7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0927" marR="0" lvl="8" indent="-88898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947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gif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284909" y="4628376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" sz="900" b="0" i="0" u="none" strike="noStrike" kern="1200" cap="none" spc="0" normalizeH="0" baseline="0" noProof="0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" sz="900" b="0" i="0" u="none" strike="noStrike" kern="1200" cap="none" spc="0" normalizeH="0" baseline="0" noProof="0">
              <a:ln>
                <a:noFill/>
              </a:ln>
              <a:solidFill>
                <a:srgbClr val="0066A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8153349" y="4553785"/>
            <a:ext cx="859278" cy="26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3666" y="1"/>
            <a:ext cx="9140333" cy="68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1" y="4457701"/>
            <a:ext cx="9140333" cy="685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01114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284909" y="4628376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 sz="900" b="0" i="0" u="none" strike="noStrike" cap="none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3349" y="4553785"/>
            <a:ext cx="859278" cy="26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6" y="1"/>
            <a:ext cx="9140333" cy="68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457701"/>
            <a:ext cx="9140333" cy="685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E34FC7-2163-477F-92D5-A48F06C0E408}"/>
              </a:ext>
            </a:extLst>
          </p:cNvPr>
          <p:cNvSpPr txBox="1"/>
          <p:nvPr userDrawn="1"/>
        </p:nvSpPr>
        <p:spPr>
          <a:xfrm>
            <a:off x="3665" y="4872642"/>
            <a:ext cx="9136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 CONFIDENTIAL 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4173837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6;p2">
            <a:extLst>
              <a:ext uri="{FF2B5EF4-FFF2-40B4-BE49-F238E27FC236}">
                <a16:creationId xmlns:a16="http://schemas.microsoft.com/office/drawing/2014/main" id="{0FFDA4D9-1A69-4DBF-B540-9CC40574D891}"/>
              </a:ext>
            </a:extLst>
          </p:cNvPr>
          <p:cNvCxnSpPr>
            <a:cxnSpLocks/>
          </p:cNvCxnSpPr>
          <p:nvPr/>
        </p:nvCxnSpPr>
        <p:spPr>
          <a:xfrm flipV="1">
            <a:off x="4891308" y="1220921"/>
            <a:ext cx="520392" cy="1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3" name="Google Shape;46;p2">
            <a:extLst>
              <a:ext uri="{FF2B5EF4-FFF2-40B4-BE49-F238E27FC236}">
                <a16:creationId xmlns:a16="http://schemas.microsoft.com/office/drawing/2014/main" id="{FA441983-6974-4B50-92C9-5634A4412EA3}"/>
              </a:ext>
            </a:extLst>
          </p:cNvPr>
          <p:cNvCxnSpPr/>
          <p:nvPr/>
        </p:nvCxnSpPr>
        <p:spPr>
          <a:xfrm>
            <a:off x="1368541" y="2682624"/>
            <a:ext cx="0" cy="154066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37;p2"/>
          <p:cNvCxnSpPr/>
          <p:nvPr/>
        </p:nvCxnSpPr>
        <p:spPr>
          <a:xfrm>
            <a:off x="6353179" y="4025475"/>
            <a:ext cx="0" cy="292373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39;p2"/>
          <p:cNvCxnSpPr/>
          <p:nvPr/>
        </p:nvCxnSpPr>
        <p:spPr>
          <a:xfrm>
            <a:off x="6013840" y="3656841"/>
            <a:ext cx="0" cy="349018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41;p2"/>
          <p:cNvCxnSpPr/>
          <p:nvPr/>
        </p:nvCxnSpPr>
        <p:spPr>
          <a:xfrm>
            <a:off x="3089859" y="1404211"/>
            <a:ext cx="0" cy="154066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" name="Google Shape;42;p2"/>
          <p:cNvCxnSpPr/>
          <p:nvPr/>
        </p:nvCxnSpPr>
        <p:spPr>
          <a:xfrm>
            <a:off x="925278" y="3317892"/>
            <a:ext cx="0" cy="154066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" name="Google Shape;43;p2"/>
          <p:cNvCxnSpPr/>
          <p:nvPr/>
        </p:nvCxnSpPr>
        <p:spPr>
          <a:xfrm>
            <a:off x="7694721" y="2030838"/>
            <a:ext cx="0" cy="154066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" name="Google Shape;44;p2"/>
          <p:cNvCxnSpPr/>
          <p:nvPr/>
        </p:nvCxnSpPr>
        <p:spPr>
          <a:xfrm>
            <a:off x="8740170" y="2048140"/>
            <a:ext cx="0" cy="154066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45;p2"/>
          <p:cNvCxnSpPr/>
          <p:nvPr/>
        </p:nvCxnSpPr>
        <p:spPr>
          <a:xfrm>
            <a:off x="7047347" y="2669733"/>
            <a:ext cx="0" cy="154066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46;p2"/>
          <p:cNvCxnSpPr/>
          <p:nvPr/>
        </p:nvCxnSpPr>
        <p:spPr>
          <a:xfrm>
            <a:off x="2091350" y="2660854"/>
            <a:ext cx="0" cy="154066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" name="Google Shape;47;p2"/>
          <p:cNvCxnSpPr/>
          <p:nvPr/>
        </p:nvCxnSpPr>
        <p:spPr>
          <a:xfrm>
            <a:off x="1853517" y="3332520"/>
            <a:ext cx="0" cy="154066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" name="Google Shape;48;p2"/>
          <p:cNvCxnSpPr/>
          <p:nvPr/>
        </p:nvCxnSpPr>
        <p:spPr>
          <a:xfrm>
            <a:off x="6071333" y="3338468"/>
            <a:ext cx="0" cy="154066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" name="Google Shape;49;p2"/>
          <p:cNvCxnSpPr/>
          <p:nvPr/>
        </p:nvCxnSpPr>
        <p:spPr>
          <a:xfrm>
            <a:off x="3113094" y="2066996"/>
            <a:ext cx="0" cy="154066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" name="Google Shape;50;p2"/>
          <p:cNvCxnSpPr/>
          <p:nvPr/>
        </p:nvCxnSpPr>
        <p:spPr>
          <a:xfrm>
            <a:off x="2243992" y="2069498"/>
            <a:ext cx="0" cy="154066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" name="Google Shape;51;p2"/>
          <p:cNvCxnSpPr/>
          <p:nvPr/>
        </p:nvCxnSpPr>
        <p:spPr>
          <a:xfrm>
            <a:off x="1327677" y="2066996"/>
            <a:ext cx="0" cy="154066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" name="Google Shape;52;p2"/>
          <p:cNvCxnSpPr/>
          <p:nvPr/>
        </p:nvCxnSpPr>
        <p:spPr>
          <a:xfrm>
            <a:off x="465846" y="2073510"/>
            <a:ext cx="0" cy="154066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" name="Google Shape;53;p2"/>
          <p:cNvCxnSpPr/>
          <p:nvPr/>
        </p:nvCxnSpPr>
        <p:spPr>
          <a:xfrm>
            <a:off x="4029639" y="1399384"/>
            <a:ext cx="0" cy="154066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Google Shape;54;p2"/>
          <p:cNvCxnSpPr/>
          <p:nvPr/>
        </p:nvCxnSpPr>
        <p:spPr>
          <a:xfrm>
            <a:off x="5079473" y="1402347"/>
            <a:ext cx="0" cy="154066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>
            <a:off x="297611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600"/>
              <a:buFont typeface="Calibri"/>
              <a:buNone/>
            </a:pPr>
            <a:r>
              <a:rPr lang="en-US" dirty="0"/>
              <a:t>IEEE Conferences Committee (ICC)</a:t>
            </a:r>
            <a:endParaRPr dirty="0"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>
            <a:off x="297611" y="899332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US" dirty="0"/>
              <a:t>Organization Chart - 2023</a:t>
            </a:r>
            <a:endParaRPr dirty="0"/>
          </a:p>
        </p:txBody>
      </p:sp>
      <p:sp>
        <p:nvSpPr>
          <p:cNvPr id="58" name="Google Shape;58;p2"/>
          <p:cNvSpPr/>
          <p:nvPr/>
        </p:nvSpPr>
        <p:spPr>
          <a:xfrm>
            <a:off x="7470911" y="282666"/>
            <a:ext cx="1397285" cy="217132"/>
          </a:xfrm>
          <a:prstGeom prst="rect">
            <a:avLst/>
          </a:prstGeom>
          <a:solidFill>
            <a:srgbClr val="00629B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Voting Members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7470911" y="548637"/>
            <a:ext cx="1397285" cy="217132"/>
          </a:xfrm>
          <a:prstGeom prst="rect">
            <a:avLst/>
          </a:prstGeom>
          <a:solidFill>
            <a:srgbClr val="78BE2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Non-Voting Members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7470911" y="807147"/>
            <a:ext cx="1397285" cy="217132"/>
          </a:xfrm>
          <a:prstGeom prst="rect">
            <a:avLst/>
          </a:prstGeom>
          <a:solidFill>
            <a:srgbClr val="772583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Subcommittees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7469950" y="1089203"/>
            <a:ext cx="1397285" cy="217132"/>
          </a:xfrm>
          <a:prstGeom prst="rect">
            <a:avLst/>
          </a:prstGeom>
          <a:solidFill>
            <a:srgbClr val="E87722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Ad Hoc Committees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2684722" y="1488029"/>
            <a:ext cx="827533" cy="478447"/>
          </a:xfrm>
          <a:custGeom>
            <a:avLst/>
            <a:gdLst/>
            <a:ahLst/>
            <a:cxnLst/>
            <a:rect l="l" t="t" r="r" b="b"/>
            <a:pathLst>
              <a:path w="914079" h="448312" extrusionOk="0">
                <a:moveTo>
                  <a:pt x="0" y="0"/>
                </a:moveTo>
                <a:lnTo>
                  <a:pt x="914079" y="0"/>
                </a:lnTo>
                <a:lnTo>
                  <a:pt x="914079" y="448312"/>
                </a:lnTo>
                <a:lnTo>
                  <a:pt x="0" y="448312"/>
                </a:lnTo>
                <a:lnTo>
                  <a:pt x="0" y="0"/>
                </a:lnTo>
                <a:close/>
              </a:path>
            </a:pathLst>
          </a:custGeom>
          <a:solidFill>
            <a:srgbClr val="00629B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75" tIns="5075" rIns="5075" bIns="50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Vice Chair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63" name="Google Shape;63;p2"/>
          <p:cNvCxnSpPr>
            <a:cxnSpLocks/>
          </p:cNvCxnSpPr>
          <p:nvPr/>
        </p:nvCxnSpPr>
        <p:spPr>
          <a:xfrm flipV="1">
            <a:off x="1368541" y="2661483"/>
            <a:ext cx="5678806" cy="5293"/>
          </a:xfrm>
          <a:prstGeom prst="straightConnector1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4" name="Google Shape;64;p2"/>
          <p:cNvGrpSpPr/>
          <p:nvPr/>
        </p:nvGrpSpPr>
        <p:grpSpPr>
          <a:xfrm>
            <a:off x="98219" y="879737"/>
            <a:ext cx="8931230" cy="3134405"/>
            <a:chOff x="18682" y="891572"/>
            <a:chExt cx="8931230" cy="3134405"/>
          </a:xfrm>
        </p:grpSpPr>
        <p:cxnSp>
          <p:nvCxnSpPr>
            <p:cNvPr id="65" name="Google Shape;65;p2"/>
            <p:cNvCxnSpPr/>
            <p:nvPr/>
          </p:nvCxnSpPr>
          <p:spPr>
            <a:xfrm>
              <a:off x="6955021" y="3363120"/>
              <a:ext cx="0" cy="154066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" name="Google Shape;66;p2"/>
            <p:cNvCxnSpPr/>
            <p:nvPr/>
          </p:nvCxnSpPr>
          <p:spPr>
            <a:xfrm>
              <a:off x="7989823" y="3345478"/>
              <a:ext cx="0" cy="154066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67" name="Google Shape;67;p2"/>
            <p:cNvGrpSpPr/>
            <p:nvPr/>
          </p:nvGrpSpPr>
          <p:grpSpPr>
            <a:xfrm>
              <a:off x="18682" y="891572"/>
              <a:ext cx="8931230" cy="3134405"/>
              <a:chOff x="18682" y="891572"/>
              <a:chExt cx="8931230" cy="3134405"/>
            </a:xfrm>
          </p:grpSpPr>
          <p:cxnSp>
            <p:nvCxnSpPr>
              <p:cNvPr id="68" name="Google Shape;68;p2"/>
              <p:cNvCxnSpPr/>
              <p:nvPr/>
            </p:nvCxnSpPr>
            <p:spPr>
              <a:xfrm>
                <a:off x="4958715" y="2069498"/>
                <a:ext cx="0" cy="154066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9" name="Google Shape;69;p2"/>
              <p:cNvCxnSpPr/>
              <p:nvPr/>
            </p:nvCxnSpPr>
            <p:spPr>
              <a:xfrm>
                <a:off x="5858259" y="2069498"/>
                <a:ext cx="0" cy="154066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0" name="Google Shape;70;p2"/>
              <p:cNvCxnSpPr/>
              <p:nvPr/>
            </p:nvCxnSpPr>
            <p:spPr>
              <a:xfrm>
                <a:off x="6818063" y="2069498"/>
                <a:ext cx="0" cy="154066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" name="Google Shape;71;p2"/>
              <p:cNvCxnSpPr/>
              <p:nvPr/>
            </p:nvCxnSpPr>
            <p:spPr>
              <a:xfrm>
                <a:off x="5934293" y="2661482"/>
                <a:ext cx="0" cy="154066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2" name="Google Shape;72;p2"/>
              <p:cNvCxnSpPr/>
              <p:nvPr/>
            </p:nvCxnSpPr>
            <p:spPr>
              <a:xfrm>
                <a:off x="3983820" y="2669733"/>
                <a:ext cx="0" cy="154066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" name="Google Shape;73;p2"/>
              <p:cNvCxnSpPr/>
              <p:nvPr/>
            </p:nvCxnSpPr>
            <p:spPr>
              <a:xfrm>
                <a:off x="3081805" y="2661482"/>
                <a:ext cx="0" cy="154066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" name="Google Shape;74;p2"/>
              <p:cNvCxnSpPr/>
              <p:nvPr/>
            </p:nvCxnSpPr>
            <p:spPr>
              <a:xfrm>
                <a:off x="5094812" y="3338806"/>
                <a:ext cx="0" cy="154066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5" name="Google Shape;75;p2"/>
              <p:cNvCxnSpPr/>
              <p:nvPr/>
            </p:nvCxnSpPr>
            <p:spPr>
              <a:xfrm>
                <a:off x="2820467" y="3344064"/>
                <a:ext cx="0" cy="154066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6" name="Google Shape;76;p2"/>
              <p:cNvCxnSpPr/>
              <p:nvPr/>
            </p:nvCxnSpPr>
            <p:spPr>
              <a:xfrm>
                <a:off x="3888987" y="3347225"/>
                <a:ext cx="0" cy="154066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77" name="Google Shape;77;p2"/>
              <p:cNvGrpSpPr/>
              <p:nvPr/>
            </p:nvGrpSpPr>
            <p:grpSpPr>
              <a:xfrm>
                <a:off x="18682" y="891572"/>
                <a:ext cx="8931230" cy="3134405"/>
                <a:chOff x="18682" y="891572"/>
                <a:chExt cx="8931230" cy="3134405"/>
              </a:xfrm>
            </p:grpSpPr>
            <p:cxnSp>
              <p:nvCxnSpPr>
                <p:cNvPr id="78" name="Google Shape;78;p2"/>
                <p:cNvCxnSpPr/>
                <p:nvPr/>
              </p:nvCxnSpPr>
              <p:spPr>
                <a:xfrm>
                  <a:off x="3980345" y="2052951"/>
                  <a:ext cx="0" cy="154066"/>
                </a:xfrm>
                <a:prstGeom prst="straightConnector1">
                  <a:avLst/>
                </a:prstGeom>
                <a:noFill/>
                <a:ln w="254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9" name="Google Shape;79;p2"/>
                <p:cNvCxnSpPr/>
                <p:nvPr/>
              </p:nvCxnSpPr>
              <p:spPr>
                <a:xfrm>
                  <a:off x="4993571" y="2672807"/>
                  <a:ext cx="0" cy="154066"/>
                </a:xfrm>
                <a:prstGeom prst="straightConnector1">
                  <a:avLst/>
                </a:prstGeom>
                <a:noFill/>
                <a:ln w="254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80" name="Google Shape;80;p2"/>
                <p:cNvSpPr/>
                <p:nvPr/>
              </p:nvSpPr>
              <p:spPr>
                <a:xfrm>
                  <a:off x="4062221" y="891572"/>
                  <a:ext cx="827533" cy="478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79" h="448312" extrusionOk="0">
                      <a:moveTo>
                        <a:pt x="0" y="0"/>
                      </a:moveTo>
                      <a:lnTo>
                        <a:pt x="914079" y="0"/>
                      </a:lnTo>
                      <a:lnTo>
                        <a:pt x="914079" y="448312"/>
                      </a:lnTo>
                      <a:lnTo>
                        <a:pt x="0" y="4483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29B"/>
                </a:solidFill>
                <a:ln w="2540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075" tIns="5075" rIns="5075" bIns="507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  <a:tabLst/>
                    <a:defRPr/>
                  </a:pPr>
                  <a:r>
                    <a:rPr kumimoji="0" lang="en-US" sz="800" b="1" i="1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Chair</a:t>
                  </a: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81;p2"/>
                <p:cNvSpPr/>
                <p:nvPr/>
              </p:nvSpPr>
              <p:spPr>
                <a:xfrm>
                  <a:off x="2639424" y="2748186"/>
                  <a:ext cx="827533" cy="478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79" h="448312" extrusionOk="0">
                      <a:moveTo>
                        <a:pt x="0" y="0"/>
                      </a:moveTo>
                      <a:lnTo>
                        <a:pt x="914079" y="0"/>
                      </a:lnTo>
                      <a:lnTo>
                        <a:pt x="914079" y="448312"/>
                      </a:lnTo>
                      <a:lnTo>
                        <a:pt x="0" y="4483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8BE20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075" tIns="5075" rIns="5075" bIns="507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Liaison,       MGAB</a:t>
                  </a: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3543253" y="2748186"/>
                  <a:ext cx="827533" cy="478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79" h="448312" extrusionOk="0">
                      <a:moveTo>
                        <a:pt x="0" y="0"/>
                      </a:moveTo>
                      <a:lnTo>
                        <a:pt x="914079" y="0"/>
                      </a:lnTo>
                      <a:lnTo>
                        <a:pt x="914079" y="448312"/>
                      </a:lnTo>
                      <a:lnTo>
                        <a:pt x="0" y="4483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8BE20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075" tIns="5075" rIns="5075" bIns="507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Liaison,          PSPB</a:t>
                  </a: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867895" y="2748186"/>
                  <a:ext cx="827533" cy="478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79" h="448312" extrusionOk="0">
                      <a:moveTo>
                        <a:pt x="0" y="0"/>
                      </a:moveTo>
                      <a:lnTo>
                        <a:pt x="914079" y="0"/>
                      </a:lnTo>
                      <a:lnTo>
                        <a:pt x="914079" y="448312"/>
                      </a:lnTo>
                      <a:lnTo>
                        <a:pt x="0" y="4483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29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075" tIns="5075" rIns="5075" bIns="507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Apt. YP</a:t>
                  </a: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4594731" y="2748186"/>
                  <a:ext cx="827533" cy="478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79" h="448312" extrusionOk="0">
                      <a:moveTo>
                        <a:pt x="0" y="0"/>
                      </a:moveTo>
                      <a:lnTo>
                        <a:pt x="914079" y="0"/>
                      </a:lnTo>
                      <a:lnTo>
                        <a:pt x="914079" y="448312"/>
                      </a:lnTo>
                      <a:lnTo>
                        <a:pt x="0" y="4483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8BE20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075" tIns="5075" rIns="5075" bIns="507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Secretary,       MGAB</a:t>
                  </a: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5530752" y="2749507"/>
                  <a:ext cx="827533" cy="478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79" h="448312" extrusionOk="0">
                      <a:moveTo>
                        <a:pt x="0" y="0"/>
                      </a:moveTo>
                      <a:lnTo>
                        <a:pt x="914079" y="0"/>
                      </a:lnTo>
                      <a:lnTo>
                        <a:pt x="914079" y="448312"/>
                      </a:lnTo>
                      <a:lnTo>
                        <a:pt x="0" y="4483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8BE20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075" tIns="5075" rIns="5075" bIns="507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Secretary,</a:t>
                  </a: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28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TAB</a:t>
                  </a: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5616912" y="3466820"/>
                  <a:ext cx="866677" cy="456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965" h="428029" extrusionOk="0">
                      <a:moveTo>
                        <a:pt x="0" y="0"/>
                      </a:moveTo>
                      <a:lnTo>
                        <a:pt x="846965" y="0"/>
                      </a:lnTo>
                      <a:lnTo>
                        <a:pt x="846965" y="428029"/>
                      </a:lnTo>
                      <a:lnTo>
                        <a:pt x="0" y="4280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2583"/>
                </a:solidFill>
                <a:ln w="2540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075" tIns="5075" rIns="5075" bIns="507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750"/>
                    <a:buFont typeface="Arial"/>
                    <a:buNone/>
                    <a:tabLst/>
                    <a:defRPr/>
                  </a:pPr>
                  <a:r>
                    <a:rPr kumimoji="0" lang="en-US" sz="750" b="1" i="1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Conference Quality</a:t>
                  </a: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6586444" y="3475194"/>
                  <a:ext cx="847222" cy="456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965" h="428029" extrusionOk="0">
                      <a:moveTo>
                        <a:pt x="0" y="0"/>
                      </a:moveTo>
                      <a:lnTo>
                        <a:pt x="846965" y="0"/>
                      </a:lnTo>
                      <a:lnTo>
                        <a:pt x="846965" y="428029"/>
                      </a:lnTo>
                      <a:lnTo>
                        <a:pt x="0" y="4280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2583"/>
                </a:solidFill>
                <a:ln w="2540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075" tIns="5075" rIns="5075" bIns="507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750"/>
                    <a:buFont typeface="Arial"/>
                    <a:buNone/>
                    <a:tabLst/>
                    <a:defRPr/>
                  </a:pPr>
                  <a:r>
                    <a:rPr kumimoji="0" lang="en-US" sz="750" b="1" i="1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Event Innovations and Enhancements</a:t>
                  </a: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7564949" y="3468767"/>
                  <a:ext cx="849748" cy="456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806" h="428029" extrusionOk="0">
                      <a:moveTo>
                        <a:pt x="0" y="0"/>
                      </a:moveTo>
                      <a:lnTo>
                        <a:pt x="914806" y="0"/>
                      </a:lnTo>
                      <a:lnTo>
                        <a:pt x="914806" y="428029"/>
                      </a:lnTo>
                      <a:lnTo>
                        <a:pt x="0" y="4280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2583"/>
                </a:solidFill>
                <a:ln w="2540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075" tIns="5075" rIns="5075" bIns="507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750"/>
                    <a:buFont typeface="Arial"/>
                    <a:buNone/>
                    <a:tabLst/>
                    <a:defRPr/>
                  </a:pPr>
                  <a:r>
                    <a:rPr kumimoji="0" lang="en-US" sz="750" b="1" i="1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Future of Conference IP</a:t>
                  </a: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4647914" y="3459562"/>
                  <a:ext cx="876063" cy="456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965" h="428029" extrusionOk="0">
                      <a:moveTo>
                        <a:pt x="0" y="0"/>
                      </a:moveTo>
                      <a:lnTo>
                        <a:pt x="846965" y="0"/>
                      </a:lnTo>
                      <a:lnTo>
                        <a:pt x="846965" y="428029"/>
                      </a:lnTo>
                      <a:lnTo>
                        <a:pt x="0" y="4280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2583"/>
                </a:solidFill>
                <a:ln w="2540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075" tIns="5075" rIns="5075" bIns="507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750"/>
                    <a:buFont typeface="Arial"/>
                    <a:buNone/>
                    <a:tabLst/>
                    <a:defRPr/>
                  </a:pPr>
                  <a:r>
                    <a:rPr kumimoji="0" lang="en-US" sz="750" b="1" i="1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Conference Tools</a:t>
                  </a: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2534108" y="3448625"/>
                  <a:ext cx="893476" cy="456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965" h="428029" extrusionOk="0">
                      <a:moveTo>
                        <a:pt x="0" y="0"/>
                      </a:moveTo>
                      <a:lnTo>
                        <a:pt x="846965" y="0"/>
                      </a:lnTo>
                      <a:lnTo>
                        <a:pt x="846965" y="428029"/>
                      </a:lnTo>
                      <a:lnTo>
                        <a:pt x="0" y="4280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2583"/>
                </a:solidFill>
                <a:ln w="2540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075" tIns="5075" rIns="5075" bIns="507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750"/>
                    <a:buFont typeface="Arial"/>
                    <a:buNone/>
                    <a:tabLst/>
                    <a:defRPr/>
                  </a:pPr>
                  <a:r>
                    <a:rPr kumimoji="0" lang="en-US" sz="750" b="1" i="1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Conference Governance       and Strategy</a:t>
                  </a: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3490403" y="3446056"/>
                  <a:ext cx="872187" cy="456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965" h="428029" extrusionOk="0">
                      <a:moveTo>
                        <a:pt x="0" y="0"/>
                      </a:moveTo>
                      <a:lnTo>
                        <a:pt x="846965" y="0"/>
                      </a:lnTo>
                      <a:lnTo>
                        <a:pt x="846965" y="428029"/>
                      </a:lnTo>
                      <a:lnTo>
                        <a:pt x="0" y="4280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2583"/>
                </a:solidFill>
                <a:ln w="2540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075" tIns="5075" rIns="5075" bIns="507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750"/>
                    <a:buFont typeface="Arial"/>
                    <a:buNone/>
                    <a:tabLst/>
                    <a:defRPr/>
                  </a:pPr>
                  <a:r>
                    <a:rPr kumimoji="0" lang="en-US" sz="750" b="1" i="1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Conference Portfolio Review</a:t>
                  </a: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3514876" y="1491248"/>
                  <a:ext cx="827533" cy="478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79" h="448312" extrusionOk="0">
                      <a:moveTo>
                        <a:pt x="0" y="0"/>
                      </a:moveTo>
                      <a:lnTo>
                        <a:pt x="914079" y="0"/>
                      </a:lnTo>
                      <a:lnTo>
                        <a:pt x="914079" y="448312"/>
                      </a:lnTo>
                      <a:lnTo>
                        <a:pt x="0" y="4483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29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075" tIns="5075" rIns="5075" bIns="507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Past Chair</a:t>
                  </a: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3568556" y="2133306"/>
                  <a:ext cx="827533" cy="478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79" h="448312" extrusionOk="0">
                      <a:moveTo>
                        <a:pt x="0" y="0"/>
                      </a:moveTo>
                      <a:lnTo>
                        <a:pt x="914079" y="0"/>
                      </a:lnTo>
                      <a:lnTo>
                        <a:pt x="914079" y="448312"/>
                      </a:lnTo>
                      <a:lnTo>
                        <a:pt x="0" y="4483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29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075" tIns="5075" rIns="5075" bIns="507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Apt. SAB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4544949" y="2129984"/>
                  <a:ext cx="827533" cy="478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79" h="448312" extrusionOk="0">
                      <a:moveTo>
                        <a:pt x="0" y="0"/>
                      </a:moveTo>
                      <a:lnTo>
                        <a:pt x="914079" y="0"/>
                      </a:lnTo>
                      <a:lnTo>
                        <a:pt x="914079" y="448312"/>
                      </a:lnTo>
                      <a:lnTo>
                        <a:pt x="0" y="4483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29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075" tIns="5075" rIns="5075" bIns="507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Apt. TAB</a:t>
                  </a: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914084" y="2138381"/>
                  <a:ext cx="827533" cy="478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79" h="448312" extrusionOk="0">
                      <a:moveTo>
                        <a:pt x="0" y="0"/>
                      </a:moveTo>
                      <a:lnTo>
                        <a:pt x="914079" y="0"/>
                      </a:lnTo>
                      <a:lnTo>
                        <a:pt x="914079" y="448312"/>
                      </a:lnTo>
                      <a:lnTo>
                        <a:pt x="0" y="4483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29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075" tIns="5075" rIns="5075" bIns="507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Apt. MGAB</a:t>
                  </a: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8122379" y="2143665"/>
                  <a:ext cx="827533" cy="478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79" h="448312" extrusionOk="0">
                      <a:moveTo>
                        <a:pt x="0" y="0"/>
                      </a:moveTo>
                      <a:lnTo>
                        <a:pt x="914079" y="0"/>
                      </a:lnTo>
                      <a:lnTo>
                        <a:pt x="914079" y="448312"/>
                      </a:lnTo>
                      <a:lnTo>
                        <a:pt x="0" y="4483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29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075" tIns="5075" rIns="5075" bIns="507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Apt. IEEE-USA</a:t>
                  </a: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1793970" y="2138381"/>
                  <a:ext cx="827533" cy="478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79" h="448312" extrusionOk="0">
                      <a:moveTo>
                        <a:pt x="0" y="0"/>
                      </a:moveTo>
                      <a:lnTo>
                        <a:pt x="914079" y="0"/>
                      </a:lnTo>
                      <a:lnTo>
                        <a:pt x="914079" y="448312"/>
                      </a:lnTo>
                      <a:lnTo>
                        <a:pt x="0" y="4483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29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075" tIns="5075" rIns="5075" bIns="507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Apt. MGAB</a:t>
                  </a: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7229606" y="2140616"/>
                  <a:ext cx="827533" cy="478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79" h="448312" extrusionOk="0">
                      <a:moveTo>
                        <a:pt x="0" y="0"/>
                      </a:moveTo>
                      <a:lnTo>
                        <a:pt x="914079" y="0"/>
                      </a:lnTo>
                      <a:lnTo>
                        <a:pt x="914079" y="448312"/>
                      </a:lnTo>
                      <a:lnTo>
                        <a:pt x="0" y="4483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29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075" tIns="5075" rIns="5075" bIns="507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Apt. TAB</a:t>
                  </a: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18682" y="2144586"/>
                  <a:ext cx="827533" cy="478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79" h="448312" extrusionOk="0">
                      <a:moveTo>
                        <a:pt x="0" y="0"/>
                      </a:moveTo>
                      <a:lnTo>
                        <a:pt x="914079" y="0"/>
                      </a:lnTo>
                      <a:lnTo>
                        <a:pt x="914079" y="448312"/>
                      </a:lnTo>
                      <a:lnTo>
                        <a:pt x="0" y="4483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29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075" tIns="5075" rIns="5075" bIns="507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Apt. EAB</a:t>
                  </a: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6337553" y="2143665"/>
                  <a:ext cx="827533" cy="478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79" h="448312" extrusionOk="0">
                      <a:moveTo>
                        <a:pt x="0" y="0"/>
                      </a:moveTo>
                      <a:lnTo>
                        <a:pt x="914079" y="0"/>
                      </a:lnTo>
                      <a:lnTo>
                        <a:pt x="914079" y="448312"/>
                      </a:lnTo>
                      <a:lnTo>
                        <a:pt x="0" y="4483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29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075" tIns="5075" rIns="5075" bIns="507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Apt. TAB</a:t>
                  </a: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1;p2"/>
                <p:cNvSpPr/>
                <p:nvPr/>
              </p:nvSpPr>
              <p:spPr>
                <a:xfrm>
                  <a:off x="2685705" y="2132704"/>
                  <a:ext cx="827533" cy="478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79" h="448312" extrusionOk="0">
                      <a:moveTo>
                        <a:pt x="0" y="0"/>
                      </a:moveTo>
                      <a:lnTo>
                        <a:pt x="914079" y="0"/>
                      </a:lnTo>
                      <a:lnTo>
                        <a:pt x="914079" y="448312"/>
                      </a:lnTo>
                      <a:lnTo>
                        <a:pt x="0" y="4483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29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075" tIns="5075" rIns="5075" bIns="507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Apt. PSPB </a:t>
                  </a: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2;p2"/>
                <p:cNvSpPr/>
                <p:nvPr/>
              </p:nvSpPr>
              <p:spPr>
                <a:xfrm>
                  <a:off x="5444493" y="2140011"/>
                  <a:ext cx="827533" cy="478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79" h="448312" extrusionOk="0">
                      <a:moveTo>
                        <a:pt x="0" y="0"/>
                      </a:moveTo>
                      <a:lnTo>
                        <a:pt x="914079" y="0"/>
                      </a:lnTo>
                      <a:lnTo>
                        <a:pt x="914079" y="448312"/>
                      </a:lnTo>
                      <a:lnTo>
                        <a:pt x="0" y="4483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29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075" tIns="5075" rIns="5075" bIns="507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Apt. TAB</a:t>
                  </a: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6476173" y="2746766"/>
                  <a:ext cx="827533" cy="478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79" h="448312" extrusionOk="0">
                      <a:moveTo>
                        <a:pt x="0" y="0"/>
                      </a:moveTo>
                      <a:lnTo>
                        <a:pt x="914079" y="0"/>
                      </a:lnTo>
                      <a:lnTo>
                        <a:pt x="914079" y="448312"/>
                      </a:lnTo>
                      <a:lnTo>
                        <a:pt x="0" y="4483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8BE20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075" tIns="5075" rIns="5075" bIns="507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Staff Lead,</a:t>
                  </a: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28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MCE</a:t>
                  </a: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04" name="Google Shape;104;p2"/>
                <p:cNvCxnSpPr/>
                <p:nvPr/>
              </p:nvCxnSpPr>
              <p:spPr>
                <a:xfrm rot="10800000" flipH="1">
                  <a:off x="378379" y="2037580"/>
                  <a:ext cx="8282254" cy="27147"/>
                </a:xfrm>
                <a:prstGeom prst="straightConnector1">
                  <a:avLst/>
                </a:prstGeom>
                <a:noFill/>
                <a:ln w="25400" cap="flat" cmpd="sng">
                  <a:solidFill>
                    <a:srgbClr val="0070C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5" name="Google Shape;105;p2"/>
                <p:cNvCxnSpPr/>
                <p:nvPr/>
              </p:nvCxnSpPr>
              <p:spPr>
                <a:xfrm>
                  <a:off x="845741" y="3331028"/>
                  <a:ext cx="7159321" cy="3320"/>
                </a:xfrm>
                <a:prstGeom prst="straightConnector1">
                  <a:avLst/>
                </a:prstGeom>
                <a:noFill/>
                <a:ln w="25400" cap="flat" cmpd="sng">
                  <a:solidFill>
                    <a:srgbClr val="0070C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6" name="Google Shape;106;p2"/>
                <p:cNvCxnSpPr/>
                <p:nvPr/>
              </p:nvCxnSpPr>
              <p:spPr>
                <a:xfrm>
                  <a:off x="2998449" y="1409100"/>
                  <a:ext cx="2854696" cy="4423"/>
                </a:xfrm>
                <a:prstGeom prst="straightConnector1">
                  <a:avLst/>
                </a:prstGeom>
                <a:noFill/>
                <a:ln w="25400" cap="flat" cmpd="sng">
                  <a:solidFill>
                    <a:srgbClr val="0070C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7" name="Google Shape;107;p2"/>
                <p:cNvCxnSpPr/>
                <p:nvPr/>
              </p:nvCxnSpPr>
              <p:spPr>
                <a:xfrm>
                  <a:off x="4463104" y="1364466"/>
                  <a:ext cx="16318" cy="2661511"/>
                </a:xfrm>
                <a:prstGeom prst="straightConnector1">
                  <a:avLst/>
                </a:prstGeom>
                <a:noFill/>
                <a:ln w="25400" cap="flat" cmpd="sng">
                  <a:solidFill>
                    <a:srgbClr val="0070C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08" name="Google Shape;108;p2"/>
                <p:cNvSpPr/>
                <p:nvPr/>
              </p:nvSpPr>
              <p:spPr>
                <a:xfrm>
                  <a:off x="595707" y="3446056"/>
                  <a:ext cx="891287" cy="456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965" h="428029" extrusionOk="0">
                      <a:moveTo>
                        <a:pt x="0" y="0"/>
                      </a:moveTo>
                      <a:lnTo>
                        <a:pt x="846965" y="0"/>
                      </a:lnTo>
                      <a:lnTo>
                        <a:pt x="846965" y="428029"/>
                      </a:lnTo>
                      <a:lnTo>
                        <a:pt x="0" y="4280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2583"/>
                </a:solidFill>
                <a:ln w="2540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075" tIns="5075" rIns="5075" bIns="507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800"/>
                    <a:buFont typeface="Arial"/>
                    <a:buNone/>
                    <a:tabLst/>
                    <a:defRPr/>
                  </a:pPr>
                  <a:r>
                    <a:rPr kumimoji="0" lang="en-US" sz="8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r>
                    <a:rPr kumimoji="0" lang="en-US" sz="75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rPr>
                    <a:t>Conference Finance</a:t>
                  </a: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09" name="Google Shape;109;p2"/>
          <p:cNvSpPr/>
          <p:nvPr/>
        </p:nvSpPr>
        <p:spPr>
          <a:xfrm>
            <a:off x="7460101" y="1368937"/>
            <a:ext cx="1397285" cy="238651"/>
          </a:xfrm>
          <a:prstGeom prst="rect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Supported by IEEE MCE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266168" y="4941503"/>
            <a:ext cx="1607339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tabLst/>
              <a:defRPr/>
            </a:pPr>
            <a:r>
              <a:rPr kumimoji="0" lang="en-US" sz="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Updated 2022 December</a:t>
            </a:r>
            <a:endParaRPr kumimoji="0" sz="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1633169" y="3436790"/>
            <a:ext cx="900959" cy="456801"/>
          </a:xfrm>
          <a:custGeom>
            <a:avLst/>
            <a:gdLst/>
            <a:ahLst/>
            <a:cxnLst/>
            <a:rect l="l" t="t" r="r" b="b"/>
            <a:pathLst>
              <a:path w="846965" h="428029" extrusionOk="0">
                <a:moveTo>
                  <a:pt x="0" y="0"/>
                </a:moveTo>
                <a:lnTo>
                  <a:pt x="846965" y="0"/>
                </a:lnTo>
                <a:lnTo>
                  <a:pt x="846965" y="428029"/>
                </a:lnTo>
                <a:lnTo>
                  <a:pt x="0" y="428029"/>
                </a:lnTo>
                <a:lnTo>
                  <a:pt x="0" y="0"/>
                </a:lnTo>
                <a:close/>
              </a:path>
            </a:pathLst>
          </a:custGeom>
          <a:solidFill>
            <a:srgbClr val="772583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75" tIns="5075" rIns="5075" bIns="50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Arial"/>
              <a:buNone/>
              <a:tabLst/>
              <a:defRPr/>
            </a:pPr>
            <a:r>
              <a:rPr kumimoji="0" lang="en-US" sz="75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Conference Nominations, Appointments and Recommendations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4674775" y="1472044"/>
            <a:ext cx="827533" cy="478447"/>
          </a:xfrm>
          <a:custGeom>
            <a:avLst/>
            <a:gdLst/>
            <a:ahLst/>
            <a:cxnLst/>
            <a:rect l="l" t="t" r="r" b="b"/>
            <a:pathLst>
              <a:path w="914079" h="448312" extrusionOk="0">
                <a:moveTo>
                  <a:pt x="0" y="0"/>
                </a:moveTo>
                <a:lnTo>
                  <a:pt x="914079" y="0"/>
                </a:lnTo>
                <a:lnTo>
                  <a:pt x="914079" y="448312"/>
                </a:lnTo>
                <a:lnTo>
                  <a:pt x="0" y="448312"/>
                </a:lnTo>
                <a:lnTo>
                  <a:pt x="0" y="0"/>
                </a:lnTo>
                <a:close/>
              </a:path>
            </a:pathLst>
          </a:custGeom>
          <a:solidFill>
            <a:srgbClr val="00629B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75" tIns="5075" rIns="5075" bIns="50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at-Large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14" name="Google Shape;114;p2"/>
          <p:cNvCxnSpPr/>
          <p:nvPr/>
        </p:nvCxnSpPr>
        <p:spPr>
          <a:xfrm>
            <a:off x="5916267" y="1397671"/>
            <a:ext cx="0" cy="154066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" name="Google Shape;116;p2"/>
          <p:cNvCxnSpPr>
            <a:cxnSpLocks/>
          </p:cNvCxnSpPr>
          <p:nvPr/>
        </p:nvCxnSpPr>
        <p:spPr>
          <a:xfrm>
            <a:off x="5311698" y="4012195"/>
            <a:ext cx="1944617" cy="1947"/>
          </a:xfrm>
          <a:prstGeom prst="straightConnector1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7" name="Google Shape;117;p2"/>
          <p:cNvCxnSpPr/>
          <p:nvPr/>
        </p:nvCxnSpPr>
        <p:spPr>
          <a:xfrm>
            <a:off x="4042314" y="3983506"/>
            <a:ext cx="0" cy="292373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2"/>
          <p:cNvSpPr/>
          <p:nvPr/>
        </p:nvSpPr>
        <p:spPr>
          <a:xfrm>
            <a:off x="3710019" y="4101192"/>
            <a:ext cx="696407" cy="386344"/>
          </a:xfrm>
          <a:custGeom>
            <a:avLst/>
            <a:gdLst/>
            <a:ahLst/>
            <a:cxnLst/>
            <a:rect l="l" t="t" r="r" b="b"/>
            <a:pathLst>
              <a:path w="944597" h="362010" extrusionOk="0">
                <a:moveTo>
                  <a:pt x="0" y="0"/>
                </a:moveTo>
                <a:lnTo>
                  <a:pt x="884261" y="0"/>
                </a:lnTo>
                <a:lnTo>
                  <a:pt x="944597" y="60336"/>
                </a:lnTo>
                <a:lnTo>
                  <a:pt x="944597" y="362010"/>
                </a:lnTo>
                <a:lnTo>
                  <a:pt x="944597" y="362010"/>
                </a:lnTo>
                <a:lnTo>
                  <a:pt x="60336" y="362010"/>
                </a:lnTo>
                <a:lnTo>
                  <a:pt x="0" y="301674"/>
                </a:lnTo>
                <a:lnTo>
                  <a:pt x="0" y="0"/>
                </a:lnTo>
                <a:close/>
              </a:path>
            </a:pathLst>
          </a:custGeom>
          <a:solidFill>
            <a:srgbClr val="E87722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5225" tIns="35225" rIns="35225" bIns="352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Arial"/>
              <a:buNone/>
              <a:tabLst/>
              <a:defRPr/>
            </a:pPr>
            <a:r>
              <a:rPr kumimoji="0" lang="en-US" sz="75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Conference Open  Access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19" name="Google Shape;119;p2"/>
          <p:cNvCxnSpPr>
            <a:cxnSpLocks/>
          </p:cNvCxnSpPr>
          <p:nvPr/>
        </p:nvCxnSpPr>
        <p:spPr>
          <a:xfrm flipV="1">
            <a:off x="4042314" y="4000417"/>
            <a:ext cx="526401" cy="5442"/>
          </a:xfrm>
          <a:prstGeom prst="straightConnector1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" name="Google Shape;123;p2"/>
          <p:cNvSpPr/>
          <p:nvPr/>
        </p:nvSpPr>
        <p:spPr>
          <a:xfrm>
            <a:off x="5959844" y="4155147"/>
            <a:ext cx="824557" cy="456801"/>
          </a:xfrm>
          <a:custGeom>
            <a:avLst/>
            <a:gdLst/>
            <a:ahLst/>
            <a:cxnLst/>
            <a:rect l="l" t="t" r="r" b="b"/>
            <a:pathLst>
              <a:path w="846965" h="428029" extrusionOk="0">
                <a:moveTo>
                  <a:pt x="0" y="0"/>
                </a:moveTo>
                <a:lnTo>
                  <a:pt x="846965" y="0"/>
                </a:lnTo>
                <a:lnTo>
                  <a:pt x="846965" y="428029"/>
                </a:lnTo>
                <a:lnTo>
                  <a:pt x="0" y="428029"/>
                </a:lnTo>
                <a:lnTo>
                  <a:pt x="0" y="0"/>
                </a:lnTo>
                <a:close/>
              </a:path>
            </a:pathLst>
          </a:custGeom>
          <a:solidFill>
            <a:srgbClr val="772583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75" tIns="5075" rIns="5075" bIns="50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Arial"/>
              <a:buNone/>
              <a:tabLst/>
              <a:defRPr/>
            </a:pPr>
            <a:r>
              <a:rPr kumimoji="0" lang="en-US" sz="75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Conference Application Review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5659872" y="4910577"/>
            <a:ext cx="345790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Source:  IEEE ICC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26" name="Google Shape;126;p2"/>
          <p:cNvCxnSpPr/>
          <p:nvPr/>
        </p:nvCxnSpPr>
        <p:spPr>
          <a:xfrm>
            <a:off x="7256315" y="4005859"/>
            <a:ext cx="0" cy="292373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9" name="Google Shape;129;p2"/>
          <p:cNvCxnSpPr/>
          <p:nvPr/>
        </p:nvCxnSpPr>
        <p:spPr>
          <a:xfrm>
            <a:off x="5326819" y="3994978"/>
            <a:ext cx="0" cy="292373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Google Shape;130;p2"/>
          <p:cNvSpPr/>
          <p:nvPr/>
        </p:nvSpPr>
        <p:spPr>
          <a:xfrm>
            <a:off x="5047865" y="4160595"/>
            <a:ext cx="829135" cy="456801"/>
          </a:xfrm>
          <a:custGeom>
            <a:avLst/>
            <a:gdLst/>
            <a:ahLst/>
            <a:cxnLst/>
            <a:rect l="l" t="t" r="r" b="b"/>
            <a:pathLst>
              <a:path w="846965" h="428029" extrusionOk="0">
                <a:moveTo>
                  <a:pt x="0" y="0"/>
                </a:moveTo>
                <a:lnTo>
                  <a:pt x="846965" y="0"/>
                </a:lnTo>
                <a:lnTo>
                  <a:pt x="846965" y="428029"/>
                </a:lnTo>
                <a:lnTo>
                  <a:pt x="0" y="428029"/>
                </a:lnTo>
                <a:lnTo>
                  <a:pt x="0" y="0"/>
                </a:lnTo>
                <a:close/>
              </a:path>
            </a:pathLst>
          </a:custGeom>
          <a:solidFill>
            <a:srgbClr val="772583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75" tIns="5075" rIns="5075" bIns="50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Arial"/>
              <a:buNone/>
              <a:tabLst/>
              <a:defRPr/>
            </a:pPr>
            <a:r>
              <a:rPr kumimoji="0" lang="en-US" sz="75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Technical Program  Integrity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6855190" y="4160595"/>
            <a:ext cx="824557" cy="456801"/>
          </a:xfrm>
          <a:custGeom>
            <a:avLst/>
            <a:gdLst/>
            <a:ahLst/>
            <a:cxnLst/>
            <a:rect l="l" t="t" r="r" b="b"/>
            <a:pathLst>
              <a:path w="846965" h="428029" extrusionOk="0">
                <a:moveTo>
                  <a:pt x="0" y="0"/>
                </a:moveTo>
                <a:lnTo>
                  <a:pt x="846965" y="0"/>
                </a:lnTo>
                <a:lnTo>
                  <a:pt x="846965" y="428029"/>
                </a:lnTo>
                <a:lnTo>
                  <a:pt x="0" y="428029"/>
                </a:lnTo>
                <a:lnTo>
                  <a:pt x="0" y="0"/>
                </a:lnTo>
                <a:close/>
              </a:path>
            </a:pathLst>
          </a:custGeom>
          <a:solidFill>
            <a:srgbClr val="772583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75" tIns="5075" rIns="5075" bIns="50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Arial"/>
              <a:buNone/>
              <a:tabLst/>
              <a:defRPr/>
            </a:pPr>
            <a:r>
              <a:rPr kumimoji="0" lang="en-US" sz="75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Conference Organization Integrity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83;p2">
            <a:extLst>
              <a:ext uri="{FF2B5EF4-FFF2-40B4-BE49-F238E27FC236}">
                <a16:creationId xmlns:a16="http://schemas.microsoft.com/office/drawing/2014/main" id="{FE6231DA-A68A-496B-B810-A72CD9EF1FFC}"/>
              </a:ext>
            </a:extLst>
          </p:cNvPr>
          <p:cNvSpPr/>
          <p:nvPr/>
        </p:nvSpPr>
        <p:spPr>
          <a:xfrm>
            <a:off x="1841180" y="2758984"/>
            <a:ext cx="827533" cy="478447"/>
          </a:xfrm>
          <a:custGeom>
            <a:avLst/>
            <a:gdLst/>
            <a:ahLst/>
            <a:cxnLst/>
            <a:rect l="l" t="t" r="r" b="b"/>
            <a:pathLst>
              <a:path w="914079" h="448312" extrusionOk="0">
                <a:moveTo>
                  <a:pt x="0" y="0"/>
                </a:moveTo>
                <a:lnTo>
                  <a:pt x="914079" y="0"/>
                </a:lnTo>
                <a:lnTo>
                  <a:pt x="914079" y="448312"/>
                </a:lnTo>
                <a:lnTo>
                  <a:pt x="0" y="448312"/>
                </a:lnTo>
                <a:lnTo>
                  <a:pt x="0" y="0"/>
                </a:lnTo>
                <a:close/>
              </a:path>
            </a:pathLst>
          </a:custGeom>
          <a:solidFill>
            <a:srgbClr val="00629B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75" tIns="5075" rIns="5075" bIns="50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Chair,              CPC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" name="Google Shape;83;p2">
            <a:extLst>
              <a:ext uri="{FF2B5EF4-FFF2-40B4-BE49-F238E27FC236}">
                <a16:creationId xmlns:a16="http://schemas.microsoft.com/office/drawing/2014/main" id="{FF27E8FF-1334-4470-BCDF-254E56CAC3FF}"/>
              </a:ext>
            </a:extLst>
          </p:cNvPr>
          <p:cNvSpPr/>
          <p:nvPr/>
        </p:nvSpPr>
        <p:spPr>
          <a:xfrm>
            <a:off x="5211334" y="1098932"/>
            <a:ext cx="2197373" cy="215251"/>
          </a:xfrm>
          <a:custGeom>
            <a:avLst/>
            <a:gdLst/>
            <a:ahLst/>
            <a:cxnLst/>
            <a:rect l="l" t="t" r="r" b="b"/>
            <a:pathLst>
              <a:path w="914079" h="448312" extrusionOk="0">
                <a:moveTo>
                  <a:pt x="0" y="0"/>
                </a:moveTo>
                <a:lnTo>
                  <a:pt x="914079" y="0"/>
                </a:lnTo>
                <a:lnTo>
                  <a:pt x="914079" y="448312"/>
                </a:lnTo>
                <a:lnTo>
                  <a:pt x="0" y="448312"/>
                </a:lnTo>
                <a:lnTo>
                  <a:pt x="0" y="0"/>
                </a:lnTo>
                <a:close/>
              </a:path>
            </a:pathLst>
          </a:custGeom>
          <a:ln>
            <a:prstDash val="sysDash"/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5075" tIns="5075" rIns="5075" bIns="50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63D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Conference Publications Committee (CPC)</a:t>
            </a:r>
          </a:p>
        </p:txBody>
      </p:sp>
      <p:sp>
        <p:nvSpPr>
          <p:cNvPr id="113" name="Google Shape;113;p2"/>
          <p:cNvSpPr/>
          <p:nvPr/>
        </p:nvSpPr>
        <p:spPr>
          <a:xfrm>
            <a:off x="5589681" y="1472043"/>
            <a:ext cx="827533" cy="478447"/>
          </a:xfrm>
          <a:custGeom>
            <a:avLst/>
            <a:gdLst/>
            <a:ahLst/>
            <a:cxnLst/>
            <a:rect l="l" t="t" r="r" b="b"/>
            <a:pathLst>
              <a:path w="914079" h="448312" extrusionOk="0">
                <a:moveTo>
                  <a:pt x="0" y="0"/>
                </a:moveTo>
                <a:lnTo>
                  <a:pt x="914079" y="0"/>
                </a:lnTo>
                <a:lnTo>
                  <a:pt x="914079" y="448312"/>
                </a:lnTo>
                <a:lnTo>
                  <a:pt x="0" y="448312"/>
                </a:lnTo>
                <a:lnTo>
                  <a:pt x="0" y="0"/>
                </a:lnTo>
                <a:close/>
              </a:path>
            </a:pathLst>
          </a:custGeom>
          <a:solidFill>
            <a:srgbClr val="00629B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75" tIns="5075" rIns="5075" bIns="50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at-Large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" name="Google Shape;83;p2">
            <a:extLst>
              <a:ext uri="{FF2B5EF4-FFF2-40B4-BE49-F238E27FC236}">
                <a16:creationId xmlns:a16="http://schemas.microsoft.com/office/drawing/2014/main" id="{42C0BD78-A4B3-43CB-A074-A0DB3BA8A104}"/>
              </a:ext>
            </a:extLst>
          </p:cNvPr>
          <p:cNvSpPr/>
          <p:nvPr/>
        </p:nvSpPr>
        <p:spPr>
          <a:xfrm>
            <a:off x="7460101" y="1666614"/>
            <a:ext cx="1453655" cy="236331"/>
          </a:xfrm>
          <a:custGeom>
            <a:avLst/>
            <a:gdLst/>
            <a:ahLst/>
            <a:cxnLst/>
            <a:rect l="l" t="t" r="r" b="b"/>
            <a:pathLst>
              <a:path w="914079" h="448312" extrusionOk="0">
                <a:moveTo>
                  <a:pt x="0" y="0"/>
                </a:moveTo>
                <a:lnTo>
                  <a:pt x="914079" y="0"/>
                </a:lnTo>
                <a:lnTo>
                  <a:pt x="914079" y="448312"/>
                </a:lnTo>
                <a:lnTo>
                  <a:pt x="0" y="448312"/>
                </a:lnTo>
                <a:lnTo>
                  <a:pt x="0" y="0"/>
                </a:lnTo>
                <a:close/>
              </a:path>
            </a:pathLst>
          </a:custGeom>
          <a:ln>
            <a:prstDash val="sysDash"/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5075" tIns="5075" rIns="5075" bIns="50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tabLst/>
              <a:defRPr/>
            </a:pPr>
            <a:r>
              <a:rPr kumimoji="0" lang="en-US" sz="800" b="1" i="1" u="none" strike="noStrike" kern="0" cap="none" spc="0" normalizeH="0" baseline="0" noProof="0" dirty="0">
                <a:ln>
                  <a:noFill/>
                </a:ln>
                <a:solidFill>
                  <a:srgbClr val="0063D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Reports to ICC and PSC</a:t>
            </a:r>
            <a:endParaRPr kumimoji="0" sz="1400" b="0" i="1" u="none" strike="noStrike" kern="0" cap="none" spc="0" normalizeH="0" baseline="0" noProof="0" dirty="0">
              <a:ln>
                <a:noFill/>
              </a:ln>
              <a:solidFill>
                <a:srgbClr val="0063D7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F5AB558-D7EA-4C2F-80F7-3B0AFA3D7E00}"/>
              </a:ext>
            </a:extLst>
          </p:cNvPr>
          <p:cNvSpPr txBox="1"/>
          <p:nvPr/>
        </p:nvSpPr>
        <p:spPr>
          <a:xfrm>
            <a:off x="560153" y="4223507"/>
            <a:ext cx="1908822" cy="569387"/>
          </a:xfrm>
          <a:prstGeom prst="rect">
            <a:avLst/>
          </a:prstGeom>
          <a:noFill/>
          <a:ln cmpd="tri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Committee Staff Support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MCE Lead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MCE Mgmt.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Operational Support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Operational Support/onsite</a:t>
            </a:r>
          </a:p>
        </p:txBody>
      </p:sp>
    </p:spTree>
    <p:extLst>
      <p:ext uri="{BB962C8B-B14F-4D97-AF65-F5344CB8AC3E}">
        <p14:creationId xmlns:p14="http://schemas.microsoft.com/office/powerpoint/2010/main" val="1268361009"/>
      </p:ext>
    </p:extLst>
  </p:cSld>
  <p:clrMapOvr>
    <a:masterClrMapping/>
  </p:clrMapOvr>
</p:sld>
</file>

<file path=ppt/theme/theme1.xml><?xml version="1.0" encoding="utf-8"?>
<a:theme xmlns:a="http://schemas.openxmlformats.org/drawingml/2006/main" name="2_Content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Content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4571</TotalTime>
  <Words>723</Words>
  <Application>Microsoft Office PowerPoint</Application>
  <PresentationFormat>On-screen Show (16:9)</PresentationFormat>
  <Paragraphs>107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Lucida Grande</vt:lpstr>
      <vt:lpstr>LucidaGrande</vt:lpstr>
      <vt:lpstr>Merriweather Sans</vt:lpstr>
      <vt:lpstr>Noto Sans Symbols</vt:lpstr>
      <vt:lpstr>Verdana</vt:lpstr>
      <vt:lpstr>Wingdings</vt:lpstr>
      <vt:lpstr>2_Content Slides</vt:lpstr>
      <vt:lpstr>11_Content Slides</vt:lpstr>
      <vt:lpstr>IEEE Conferences Committee (ICC)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Dantas</dc:creator>
  <cp:lastModifiedBy>Elizabeth Kurzawa</cp:lastModifiedBy>
  <cp:revision>164</cp:revision>
  <cp:lastPrinted>2022-01-07T09:35:50Z</cp:lastPrinted>
  <dcterms:modified xsi:type="dcterms:W3CDTF">2023-01-04T00:59:24Z</dcterms:modified>
</cp:coreProperties>
</file>