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  <p:sldMasterId id="2147483679" r:id="rId2"/>
  </p:sldMasterIdLst>
  <p:notesMasterIdLst>
    <p:notesMasterId r:id="rId4"/>
  </p:notesMasterIdLst>
  <p:sldIdLst>
    <p:sldId id="277" r:id="rId3"/>
  </p:sldIdLst>
  <p:sldSz cx="9144000" cy="5143500" type="screen16x9"/>
  <p:notesSz cx="6950075" cy="9236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0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wrap="square" lIns="92476" tIns="92476" rIns="92476" bIns="92476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57213" y="736600"/>
            <a:ext cx="6565900" cy="3694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b="1" u="sng" dirty="0"/>
          </a:p>
          <a:p>
            <a:pPr>
              <a:buNone/>
            </a:pPr>
            <a:r>
              <a:rPr lang="en-US" b="1" u="sng" dirty="0"/>
              <a:t>IEEE Conferences Committee </a:t>
            </a:r>
            <a:r>
              <a:rPr lang="en-US" sz="800" i="1" dirty="0"/>
              <a:t>(updated 2020 March)</a:t>
            </a:r>
          </a:p>
          <a:p>
            <a:endParaRPr lang="en-US" sz="800" dirty="0"/>
          </a:p>
          <a:p>
            <a:pPr>
              <a:buNone/>
            </a:pPr>
            <a:r>
              <a:rPr lang="en-US" sz="800" b="1" dirty="0"/>
              <a:t>Voting Members</a:t>
            </a:r>
          </a:p>
          <a:p>
            <a:r>
              <a:rPr lang="en-US" sz="800" dirty="0"/>
              <a:t> Chair: </a:t>
            </a:r>
            <a:r>
              <a:rPr lang="en-US" sz="800" i="1" dirty="0"/>
              <a:t>Bin Zhao </a:t>
            </a:r>
          </a:p>
          <a:p>
            <a:r>
              <a:rPr lang="en-US" sz="800" i="1" dirty="0"/>
              <a:t> </a:t>
            </a:r>
            <a:r>
              <a:rPr lang="en-US" sz="800" dirty="0"/>
              <a:t>Past Chair: </a:t>
            </a:r>
            <a:r>
              <a:rPr lang="en-US" sz="800" i="1" dirty="0"/>
              <a:t>Fred Schindler</a:t>
            </a:r>
          </a:p>
          <a:p>
            <a:r>
              <a:rPr lang="en-US" sz="800" dirty="0"/>
              <a:t> Member-at-Large: </a:t>
            </a:r>
            <a:r>
              <a:rPr lang="en-US" sz="800" i="1" dirty="0"/>
              <a:t>John Barr</a:t>
            </a:r>
          </a:p>
          <a:p>
            <a:r>
              <a:rPr lang="en-US" sz="800" dirty="0"/>
              <a:t> Member-at-Large: </a:t>
            </a:r>
            <a:r>
              <a:rPr lang="en-US" sz="800" i="1" dirty="0" err="1"/>
              <a:t>Hausi</a:t>
            </a:r>
            <a:r>
              <a:rPr lang="en-US" sz="800" i="1" dirty="0"/>
              <a:t> Muller</a:t>
            </a:r>
          </a:p>
          <a:p>
            <a:r>
              <a:rPr lang="en-US" sz="800" dirty="0"/>
              <a:t> Appointment, IEEE Educational Activities Board: </a:t>
            </a:r>
            <a:r>
              <a:rPr lang="en-US" sz="800" i="1" dirty="0" err="1"/>
              <a:t>Ramalatha</a:t>
            </a:r>
            <a:r>
              <a:rPr lang="en-US" sz="800" i="1" dirty="0"/>
              <a:t> </a:t>
            </a:r>
            <a:r>
              <a:rPr lang="en-US" sz="800" i="1" dirty="0" err="1"/>
              <a:t>Marimuthu</a:t>
            </a:r>
            <a:r>
              <a:rPr lang="en-US" sz="800" i="1" dirty="0"/>
              <a:t> </a:t>
            </a:r>
          </a:p>
          <a:p>
            <a:r>
              <a:rPr lang="en-US" sz="800" dirty="0"/>
              <a:t> Appointment, IEEE Member and Geographic Activities Board: </a:t>
            </a:r>
            <a:r>
              <a:rPr lang="en-US" sz="800" i="1" dirty="0"/>
              <a:t>Tommy Mayne</a:t>
            </a:r>
          </a:p>
          <a:p>
            <a:pPr defTabSz="988568">
              <a:defRPr/>
            </a:pPr>
            <a:r>
              <a:rPr lang="en-US" sz="800" dirty="0"/>
              <a:t> Appointment, IEEE Member and Geographic Activities Board: </a:t>
            </a:r>
            <a:r>
              <a:rPr lang="en-US" sz="800" i="1" dirty="0"/>
              <a:t>Jae Hong Lee</a:t>
            </a:r>
            <a:endParaRPr lang="en-US" sz="800" b="1" i="1" dirty="0"/>
          </a:p>
          <a:p>
            <a:r>
              <a:rPr lang="en-US" sz="800" dirty="0"/>
              <a:t> Appointment, IEEE Publication Services and Products Board: </a:t>
            </a:r>
            <a:r>
              <a:rPr lang="en-US" sz="800" i="1" dirty="0"/>
              <a:t>Roberto </a:t>
            </a:r>
            <a:r>
              <a:rPr lang="en-US" sz="800" i="1" dirty="0" err="1"/>
              <a:t>Graglia</a:t>
            </a:r>
            <a:endParaRPr lang="en-US" sz="800" i="1" dirty="0"/>
          </a:p>
          <a:p>
            <a:r>
              <a:rPr lang="en-US" sz="800" dirty="0"/>
              <a:t> Appointment, IEEE Technical Activities Board: </a:t>
            </a:r>
            <a:r>
              <a:rPr lang="en-US" sz="800" i="1" dirty="0"/>
              <a:t>Stefano </a:t>
            </a:r>
            <a:r>
              <a:rPr lang="en-US" sz="800" i="1" dirty="0" err="1"/>
              <a:t>Bregni</a:t>
            </a:r>
            <a:endParaRPr lang="en-US" sz="800" i="1" dirty="0"/>
          </a:p>
          <a:p>
            <a:r>
              <a:rPr lang="en-US" sz="800" dirty="0"/>
              <a:t> Appointment, IEEE Technical Activities Board: </a:t>
            </a:r>
            <a:r>
              <a:rPr lang="en-US" sz="800" i="1" dirty="0"/>
              <a:t>Dominique </a:t>
            </a:r>
            <a:r>
              <a:rPr lang="en-US" sz="800" i="1" dirty="0" err="1"/>
              <a:t>Schreurs</a:t>
            </a:r>
            <a:endParaRPr lang="en-US" sz="800" i="1" dirty="0"/>
          </a:p>
          <a:p>
            <a:r>
              <a:rPr lang="en-US" sz="800" dirty="0"/>
              <a:t> Appointment, IEEE Technical Activities Board: </a:t>
            </a:r>
            <a:r>
              <a:rPr lang="en-US" sz="800" i="1" dirty="0"/>
              <a:t>Theresa </a:t>
            </a:r>
            <a:r>
              <a:rPr lang="en-US" sz="800" i="1" dirty="0" err="1"/>
              <a:t>Brunasso</a:t>
            </a:r>
            <a:endParaRPr lang="en-US" sz="800" i="1" dirty="0"/>
          </a:p>
          <a:p>
            <a:r>
              <a:rPr lang="en-US" sz="800" i="1" dirty="0"/>
              <a:t> </a:t>
            </a:r>
            <a:r>
              <a:rPr lang="en-US" sz="800" dirty="0"/>
              <a:t>Appointment, IEEE Technical Activities Board; CPC liaison: </a:t>
            </a:r>
            <a:r>
              <a:rPr lang="en-US" sz="800" i="1" dirty="0"/>
              <a:t>Vincenzo </a:t>
            </a:r>
            <a:r>
              <a:rPr lang="en-US" sz="800" i="1" dirty="0" err="1"/>
              <a:t>Piuri</a:t>
            </a:r>
            <a:endParaRPr lang="en-US" sz="800" i="1" dirty="0"/>
          </a:p>
          <a:p>
            <a:r>
              <a:rPr lang="en-US" sz="800" dirty="0"/>
              <a:t> Appointment, IEEE Standards Association Board: </a:t>
            </a:r>
            <a:r>
              <a:rPr lang="en-US" sz="800" i="1" dirty="0"/>
              <a:t>Alan Kaplan</a:t>
            </a:r>
          </a:p>
          <a:p>
            <a:pPr defTabSz="972426">
              <a:defRPr/>
            </a:pPr>
            <a:r>
              <a:rPr lang="en-US" sz="800" dirty="0"/>
              <a:t> Appointment, IEEE-USA Board: </a:t>
            </a:r>
            <a:r>
              <a:rPr lang="en-US" sz="800" i="1" dirty="0"/>
              <a:t>Bob </a:t>
            </a:r>
            <a:r>
              <a:rPr lang="en-US" sz="800" i="1" dirty="0" err="1"/>
              <a:t>Parro</a:t>
            </a:r>
            <a:endParaRPr lang="en-US" sz="800" i="1" dirty="0"/>
          </a:p>
          <a:p>
            <a:pPr>
              <a:buNone/>
            </a:pPr>
            <a:endParaRPr lang="en-US" sz="800" dirty="0"/>
          </a:p>
          <a:p>
            <a:pPr>
              <a:buNone/>
            </a:pPr>
            <a:endParaRPr lang="en-US" sz="800" dirty="0"/>
          </a:p>
          <a:p>
            <a:pPr>
              <a:buNone/>
            </a:pPr>
            <a:r>
              <a:rPr lang="en-US" sz="800" b="1" dirty="0"/>
              <a:t>Non-Voting Members </a:t>
            </a:r>
          </a:p>
          <a:p>
            <a:pPr defTabSz="972426">
              <a:defRPr/>
            </a:pPr>
            <a:r>
              <a:rPr lang="en-US" sz="800" dirty="0"/>
              <a:t> Vice Chair: </a:t>
            </a:r>
            <a:r>
              <a:rPr lang="en-US" sz="800" i="1" dirty="0"/>
              <a:t>Bill Moses</a:t>
            </a:r>
          </a:p>
          <a:p>
            <a:r>
              <a:rPr lang="en-US" sz="800" dirty="0"/>
              <a:t> Chair, Conference Publications Committee: </a:t>
            </a:r>
            <a:r>
              <a:rPr lang="en-US" sz="800" i="1" dirty="0"/>
              <a:t>Anil Roy</a:t>
            </a:r>
          </a:p>
          <a:p>
            <a:r>
              <a:rPr lang="en-US" sz="800" dirty="0"/>
              <a:t> Liaison, IEEE Member and Geographic Activities Board: </a:t>
            </a:r>
            <a:r>
              <a:rPr lang="en-US" sz="800" i="1" dirty="0"/>
              <a:t>Francisco Martinez</a:t>
            </a:r>
          </a:p>
          <a:p>
            <a:r>
              <a:rPr lang="en-US" sz="800" dirty="0"/>
              <a:t> Liaison, IEEE Publication Services and Products Board: </a:t>
            </a:r>
            <a:r>
              <a:rPr lang="en-US" sz="800" i="1" dirty="0"/>
              <a:t>James Irvine</a:t>
            </a:r>
          </a:p>
          <a:p>
            <a:r>
              <a:rPr lang="en-US" sz="800" dirty="0"/>
              <a:t> Secretary, IEEE Technical Activities Board: </a:t>
            </a:r>
            <a:r>
              <a:rPr lang="en-US" sz="800" i="1" dirty="0"/>
              <a:t>Mary Ward-Callan</a:t>
            </a:r>
          </a:p>
          <a:p>
            <a:r>
              <a:rPr lang="en-US" sz="800" dirty="0"/>
              <a:t> Secretary, IEEE Member and Geographic Activities Board: </a:t>
            </a:r>
            <a:r>
              <a:rPr lang="en-US" sz="800" i="1" dirty="0"/>
              <a:t>Cecelia Jankowski</a:t>
            </a:r>
          </a:p>
          <a:p>
            <a:r>
              <a:rPr lang="en-US" sz="800" dirty="0"/>
              <a:t> Sr. Director, IEEE Meetings, Conferences &amp; Events (MCE): </a:t>
            </a:r>
            <a:r>
              <a:rPr lang="en-US" sz="800" i="1" dirty="0"/>
              <a:t>Marie Hunter</a:t>
            </a:r>
          </a:p>
          <a:p>
            <a:pPr>
              <a:buNone/>
            </a:pPr>
            <a:endParaRPr lang="en-US" sz="800" dirty="0"/>
          </a:p>
          <a:p>
            <a:pPr>
              <a:buNone/>
            </a:pPr>
            <a:endParaRPr lang="en-US" sz="800" dirty="0"/>
          </a:p>
          <a:p>
            <a:pPr>
              <a:buNone/>
            </a:pPr>
            <a:r>
              <a:rPr lang="en-US" sz="800" dirty="0"/>
              <a:t>~~~~~~~~~~~~~~~~~~~~~~~~~~~~~~~~~~~~~~~~~~~~~~~~~~~</a:t>
            </a:r>
          </a:p>
          <a:p>
            <a:pPr>
              <a:buNone/>
            </a:pPr>
            <a:endParaRPr lang="en-US" sz="800" dirty="0"/>
          </a:p>
          <a:p>
            <a:pPr>
              <a:buNone/>
            </a:pPr>
            <a:endParaRPr lang="en-US" sz="800" dirty="0"/>
          </a:p>
          <a:p>
            <a:pPr>
              <a:buNone/>
            </a:pPr>
            <a:r>
              <a:rPr lang="en-US" sz="800" b="1" dirty="0"/>
              <a:t>Subcommittees</a:t>
            </a:r>
            <a:endParaRPr lang="en-US" sz="800" b="1" i="1" dirty="0"/>
          </a:p>
          <a:p>
            <a:pPr defTabSz="972426">
              <a:defRPr/>
            </a:pPr>
            <a:r>
              <a:rPr lang="en-US" sz="800" dirty="0"/>
              <a:t> Chair, Conference Application Review Committee: </a:t>
            </a:r>
            <a:r>
              <a:rPr lang="en-US" sz="800" i="1" dirty="0"/>
              <a:t>Fred Schindler </a:t>
            </a:r>
            <a:r>
              <a:rPr lang="en-US" sz="600" i="1" u="sng" dirty="0"/>
              <a:t>(reports to CQC)</a:t>
            </a:r>
          </a:p>
          <a:p>
            <a:r>
              <a:rPr lang="en-US" sz="800" dirty="0"/>
              <a:t> Chair, Conference Finance Committee: </a:t>
            </a:r>
            <a:r>
              <a:rPr lang="en-US" sz="800" i="1" dirty="0"/>
              <a:t>John Barr (reports to ICC)</a:t>
            </a:r>
          </a:p>
          <a:p>
            <a:pPr defTabSz="972426">
              <a:defRPr/>
            </a:pPr>
            <a:r>
              <a:rPr lang="en-US" sz="800" dirty="0"/>
              <a:t> Chair, Conference Governance and Strategy Committee: </a:t>
            </a:r>
            <a:r>
              <a:rPr lang="en-US" sz="800" i="1" dirty="0"/>
              <a:t>Bin Zhao </a:t>
            </a:r>
            <a:r>
              <a:rPr lang="en-US" sz="700" i="1" u="sng" dirty="0"/>
              <a:t>(reports to ICC)</a:t>
            </a:r>
            <a:endParaRPr lang="en-US" sz="800" i="1" dirty="0"/>
          </a:p>
          <a:p>
            <a:pPr defTabSz="972426">
              <a:defRPr/>
            </a:pPr>
            <a:r>
              <a:rPr lang="en-US" sz="800" dirty="0"/>
              <a:t> Chair, Conference Nominations, Appointments and Recommendations Committee: </a:t>
            </a:r>
            <a:r>
              <a:rPr lang="en-US" sz="800" i="1" dirty="0"/>
              <a:t>Fred Schindler </a:t>
            </a:r>
            <a:r>
              <a:rPr lang="en-US" sz="700" i="1" u="sng" dirty="0"/>
              <a:t>(reports to ICC)</a:t>
            </a:r>
            <a:endParaRPr lang="en-US" sz="800" dirty="0"/>
          </a:p>
          <a:p>
            <a:pPr defTabSz="972426">
              <a:defRPr/>
            </a:pPr>
            <a:r>
              <a:rPr lang="en-US" sz="800" dirty="0"/>
              <a:t> Chair, Conference Portfolio Review Ad Hoc Committee: </a:t>
            </a:r>
            <a:r>
              <a:rPr lang="en-US" sz="800" i="1" dirty="0"/>
              <a:t>Fred Schindler </a:t>
            </a:r>
            <a:r>
              <a:rPr lang="en-US" sz="700" i="1" u="sng" dirty="0"/>
              <a:t>(reports to ICC)</a:t>
            </a:r>
            <a:endParaRPr lang="en-US" sz="800" i="1" dirty="0"/>
          </a:p>
          <a:p>
            <a:r>
              <a:rPr lang="en-US" sz="800" dirty="0"/>
              <a:t> Chair, Conference Quality Committee: </a:t>
            </a:r>
            <a:r>
              <a:rPr lang="en-US" sz="800" i="1" dirty="0"/>
              <a:t>Carl </a:t>
            </a:r>
            <a:r>
              <a:rPr lang="en-US" sz="800" i="1" dirty="0" err="1"/>
              <a:t>Debono</a:t>
            </a:r>
            <a:r>
              <a:rPr lang="en-US" sz="800" i="1" dirty="0"/>
              <a:t> </a:t>
            </a:r>
            <a:r>
              <a:rPr lang="en-US" sz="700" i="1" u="sng" dirty="0"/>
              <a:t>(reports to ICC)</a:t>
            </a:r>
            <a:endParaRPr lang="en-US" sz="800" i="1" dirty="0"/>
          </a:p>
          <a:p>
            <a:r>
              <a:rPr lang="en-US" sz="800" dirty="0"/>
              <a:t> Chair, Conference Tools Committee: </a:t>
            </a:r>
            <a:r>
              <a:rPr lang="en-US" sz="800" i="1" dirty="0"/>
              <a:t>James Irvine </a:t>
            </a:r>
            <a:r>
              <a:rPr lang="en-US" sz="700" i="1" u="sng" dirty="0"/>
              <a:t>(reports to ICC)</a:t>
            </a:r>
            <a:endParaRPr lang="en-US" sz="800" i="1" dirty="0"/>
          </a:p>
          <a:p>
            <a:pPr defTabSz="972426">
              <a:defRPr/>
            </a:pPr>
            <a:r>
              <a:rPr lang="en-US" sz="800" dirty="0"/>
              <a:t> Chair, Event Innovations and Enhancements Committee: </a:t>
            </a:r>
            <a:r>
              <a:rPr lang="en-US" sz="800" i="1" dirty="0"/>
              <a:t>Fred Schindler </a:t>
            </a:r>
            <a:r>
              <a:rPr lang="en-US" sz="700" i="1" u="sng" dirty="0"/>
              <a:t>(reports to ICC)</a:t>
            </a:r>
            <a:endParaRPr lang="en-US" sz="800" i="1" dirty="0"/>
          </a:p>
          <a:p>
            <a:r>
              <a:rPr lang="en-US" sz="800" dirty="0"/>
              <a:t> Chair, Future of Conference IP Committee: </a:t>
            </a:r>
            <a:r>
              <a:rPr lang="en-US" sz="800" i="1" dirty="0"/>
              <a:t>Gaurav Sharma </a:t>
            </a:r>
            <a:r>
              <a:rPr lang="en-US" sz="700" i="1" u="sng" dirty="0"/>
              <a:t>(reports to ICC)</a:t>
            </a:r>
            <a:endParaRPr lang="en-US" sz="800" i="1" dirty="0"/>
          </a:p>
          <a:p>
            <a:pPr defTabSz="972426">
              <a:defRPr/>
            </a:pPr>
            <a:r>
              <a:rPr lang="en-US" sz="800" dirty="0"/>
              <a:t> Chair, Technical Program Integrity Committee: </a:t>
            </a:r>
            <a:r>
              <a:rPr lang="en-US" sz="800" i="1" dirty="0"/>
              <a:t>Serge </a:t>
            </a:r>
            <a:r>
              <a:rPr lang="en-US" sz="800" i="1" dirty="0" err="1"/>
              <a:t>Demidenko</a:t>
            </a:r>
            <a:r>
              <a:rPr lang="en-US" sz="800" i="1" dirty="0"/>
              <a:t> </a:t>
            </a:r>
            <a:r>
              <a:rPr lang="en-US" sz="700" i="1" u="sng" dirty="0"/>
              <a:t>(reports to CQC)</a:t>
            </a:r>
            <a:endParaRPr lang="en-US" sz="800" i="1" dirty="0"/>
          </a:p>
          <a:p>
            <a:endParaRPr lang="en-US" sz="800" dirty="0"/>
          </a:p>
          <a:p>
            <a:pPr>
              <a:buNone/>
            </a:pPr>
            <a:r>
              <a:rPr lang="en-US" sz="800" b="1" dirty="0"/>
              <a:t>Ad Hoc Committees</a:t>
            </a:r>
            <a:endParaRPr lang="en-US" sz="800" b="1" i="1" dirty="0"/>
          </a:p>
          <a:p>
            <a:pPr defTabSz="988568">
              <a:defRPr/>
            </a:pPr>
            <a:r>
              <a:rPr lang="en-US" sz="800" dirty="0"/>
              <a:t>Chair, Conference Diversity and Best Practice Ad Hoc Committee: </a:t>
            </a:r>
            <a:r>
              <a:rPr lang="en-US" sz="800" i="1" dirty="0" err="1"/>
              <a:t>Hausi</a:t>
            </a:r>
            <a:r>
              <a:rPr lang="en-US" sz="800" i="1" dirty="0"/>
              <a:t> Muller (reports to ICC)</a:t>
            </a:r>
            <a:r>
              <a:rPr lang="en-US" sz="800" dirty="0"/>
              <a:t> </a:t>
            </a:r>
          </a:p>
          <a:p>
            <a:pPr defTabSz="988568">
              <a:defRPr/>
            </a:pPr>
            <a:r>
              <a:rPr lang="en-US" sz="800" dirty="0"/>
              <a:t>Chair, Conference Metrics Ad Hoc Committee: </a:t>
            </a:r>
            <a:r>
              <a:rPr lang="en-US" sz="800" i="1" dirty="0"/>
              <a:t>Gianluca Setti </a:t>
            </a:r>
            <a:r>
              <a:rPr lang="en-US" sz="800" i="1" u="sng" dirty="0"/>
              <a:t>(reports to CQC)</a:t>
            </a:r>
            <a:endParaRPr lang="en-US" sz="900" i="1" dirty="0"/>
          </a:p>
          <a:p>
            <a:pPr defTabSz="972426">
              <a:defRPr/>
            </a:pPr>
            <a:r>
              <a:rPr lang="en-US" sz="800" dirty="0"/>
              <a:t>Chair, Conference Open Access Ad Hoc Committee: </a:t>
            </a:r>
            <a:r>
              <a:rPr lang="en-US" sz="800" i="1" dirty="0"/>
              <a:t>Bin Zhao </a:t>
            </a:r>
            <a:r>
              <a:rPr lang="en-US" sz="800" i="1" u="sng" dirty="0"/>
              <a:t>(reports to ICC)</a:t>
            </a:r>
          </a:p>
          <a:p>
            <a:pPr defTabSz="972426">
              <a:defRPr/>
            </a:pPr>
            <a:r>
              <a:rPr lang="en-US" sz="900" dirty="0"/>
              <a:t>Chair, Conference Organization Integrity Ad Hoc Committee: </a:t>
            </a:r>
            <a:r>
              <a:rPr lang="en-US" sz="900" i="1" dirty="0"/>
              <a:t>Fred Schindler </a:t>
            </a:r>
            <a:r>
              <a:rPr lang="en-US" sz="900" i="1" u="sng" dirty="0"/>
              <a:t>(reports to ICC)</a:t>
            </a:r>
            <a:endParaRPr lang="en-US" sz="900" i="1" dirty="0"/>
          </a:p>
          <a:p>
            <a:pPr defTabSz="972426">
              <a:defRPr/>
            </a:pPr>
            <a:r>
              <a:rPr lang="en-US" sz="800" dirty="0"/>
              <a:t>Chair, Conference Organizer Support Ad Hoc Committee: </a:t>
            </a:r>
            <a:r>
              <a:rPr lang="en-US" sz="800" i="1" dirty="0"/>
              <a:t>Bill Moses </a:t>
            </a:r>
            <a:r>
              <a:rPr lang="en-US" sz="800" i="1" u="sng" dirty="0"/>
              <a:t>(reports to ICC)</a:t>
            </a:r>
            <a:endParaRPr lang="en-US" sz="800" i="1" dirty="0"/>
          </a:p>
          <a:p>
            <a:pPr defTabSz="972426">
              <a:defRPr/>
            </a:pPr>
            <a:r>
              <a:rPr lang="en-US" sz="800" dirty="0"/>
              <a:t>Chair, Conference Recognition Ad Hoc Committee: </a:t>
            </a:r>
            <a:r>
              <a:rPr lang="en-US" sz="800" i="1" dirty="0"/>
              <a:t>Fred Schindler </a:t>
            </a:r>
            <a:r>
              <a:rPr lang="en-US" sz="800" i="1" u="sng" dirty="0"/>
              <a:t>(reports to CNAR)</a:t>
            </a:r>
            <a:endParaRPr lang="en-US" sz="800" i="1" dirty="0"/>
          </a:p>
          <a:p>
            <a:pPr defTabSz="972426">
              <a:defRPr/>
            </a:pPr>
            <a:r>
              <a:rPr lang="en-US" sz="800" dirty="0"/>
              <a:t>Chair, Conference Revenue Opportunities: </a:t>
            </a:r>
            <a:r>
              <a:rPr lang="en-US" sz="800" i="1" dirty="0"/>
              <a:t>John Barr</a:t>
            </a:r>
            <a:r>
              <a:rPr lang="en-US" sz="800" dirty="0"/>
              <a:t> </a:t>
            </a:r>
            <a:r>
              <a:rPr lang="en-US" sz="800" i="1" u="sng" dirty="0"/>
              <a:t>(reports to Conference Finance) </a:t>
            </a:r>
          </a:p>
          <a:p>
            <a:pPr defTabSz="972426">
              <a:defRPr/>
            </a:pPr>
            <a:r>
              <a:rPr lang="en-US" sz="800" dirty="0"/>
              <a:t>Chair, Valid Scientific Content Ad Hoc Committee: </a:t>
            </a:r>
            <a:r>
              <a:rPr lang="en-US" sz="800" i="1" dirty="0"/>
              <a:t>Gaurav Sharma </a:t>
            </a:r>
            <a:r>
              <a:rPr lang="en-US" sz="800" i="1" u="sng" dirty="0"/>
              <a:t>(reports to CQC)</a:t>
            </a:r>
            <a:endParaRPr lang="en-US" sz="900" i="1" dirty="0"/>
          </a:p>
          <a:p>
            <a:pPr defTabSz="972426">
              <a:defRPr/>
            </a:pPr>
            <a:endParaRPr lang="en-US" sz="800" i="1" dirty="0"/>
          </a:p>
          <a:p>
            <a:pPr defTabSz="972426">
              <a:defRPr/>
            </a:pPr>
            <a:endParaRPr lang="en-US" sz="800" i="1" dirty="0"/>
          </a:p>
          <a:p>
            <a:pPr>
              <a:buNone/>
            </a:pPr>
            <a:endParaRPr lang="en-US" sz="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8857" tIns="49428" rIns="98857" bIns="49428"/>
          <a:lstStyle/>
          <a:p>
            <a:pPr algn="r" defTabSz="988568">
              <a:defRPr/>
            </a:pPr>
            <a:fld id="{33D2F53E-EFEB-B34D-BC95-854A908D6382}" type="slidenum">
              <a:rPr lang="en-US" sz="1200" kern="1200">
                <a:solidFill>
                  <a:prstClr val="black"/>
                </a:solidFill>
                <a:latin typeface="Calibri" panose="020F0502020204030204"/>
                <a:ea typeface="+mn-ea"/>
              </a:rPr>
              <a:pPr algn="r" defTabSz="988568">
                <a:defRPr/>
              </a:pPr>
              <a:t>1</a:t>
            </a:fld>
            <a:endParaRPr lang="en-US" sz="1200" kern="120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8431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OneColumnBullets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26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1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297611" y="1369219"/>
            <a:ext cx="8531162" cy="3107891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342900" marR="0" lvl="0" indent="-279400" algn="l" rtl="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96900" marR="0" lvl="1" indent="-1651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9800" marR="0" lvl="2" indent="-1778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44600" marR="0" lvl="3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87500" marR="0" lvl="4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9659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BulletsTextObjec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26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ubTitle" idx="1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1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297611" y="1369219"/>
            <a:ext cx="4156479" cy="3107891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342900" marR="0" lvl="0" indent="-279400" algn="l" rtl="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96900" marR="0" lvl="1" indent="-1651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9800" marR="0" lvl="2" indent="-1778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44600" marR="0" lvl="3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87500" marR="0" lvl="4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3"/>
          </p:nvPr>
        </p:nvSpPr>
        <p:spPr>
          <a:xfrm>
            <a:off x="4563191" y="2506856"/>
            <a:ext cx="4265581" cy="197025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4"/>
          </p:nvPr>
        </p:nvSpPr>
        <p:spPr>
          <a:xfrm>
            <a:off x="4563190" y="1369219"/>
            <a:ext cx="4265581" cy="98474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3008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ObjectTextBullet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26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ubTitle" idx="1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1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2"/>
          </p:nvPr>
        </p:nvSpPr>
        <p:spPr>
          <a:xfrm>
            <a:off x="4563190" y="2506856"/>
            <a:ext cx="4265581" cy="1970252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342900" marR="0" lvl="0" indent="-279400" algn="l" rtl="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96900" marR="0" lvl="1" indent="-1651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9800" marR="0" lvl="2" indent="-1778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44600" marR="0" lvl="3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87500" marR="0" lvl="4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3"/>
          </p:nvPr>
        </p:nvSpPr>
        <p:spPr>
          <a:xfrm>
            <a:off x="297611" y="1368835"/>
            <a:ext cx="4149260" cy="3108274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4"/>
          </p:nvPr>
        </p:nvSpPr>
        <p:spPr>
          <a:xfrm>
            <a:off x="4563190" y="1369219"/>
            <a:ext cx="4265581" cy="98474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0617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BulletsSmallObjectLarge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26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ubTitle" idx="1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1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2"/>
          </p:nvPr>
        </p:nvSpPr>
        <p:spPr>
          <a:xfrm>
            <a:off x="297611" y="1369219"/>
            <a:ext cx="2654938" cy="3107891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342900" marR="0" lvl="0" indent="-279400" algn="l" rtl="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96900" marR="0" lvl="1" indent="-1651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9800" marR="0" lvl="2" indent="-1778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44600" marR="0" lvl="3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87500" marR="0" lvl="4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3"/>
          </p:nvPr>
        </p:nvSpPr>
        <p:spPr>
          <a:xfrm>
            <a:off x="3082490" y="1369219"/>
            <a:ext cx="5746282" cy="3107891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2460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BulletsTextObjectRigh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26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1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2"/>
          </p:nvPr>
        </p:nvSpPr>
        <p:spPr>
          <a:xfrm>
            <a:off x="297611" y="1369219"/>
            <a:ext cx="4156479" cy="20670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342900" marR="0" lvl="0" indent="-279400" algn="l" rtl="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96900" marR="0" lvl="1" indent="-1651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9800" marR="0" lvl="2" indent="-1778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44600" marR="0" lvl="3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87500" marR="0" lvl="4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3"/>
          </p:nvPr>
        </p:nvSpPr>
        <p:spPr>
          <a:xfrm>
            <a:off x="4563191" y="1369219"/>
            <a:ext cx="4265581" cy="3107891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4"/>
          </p:nvPr>
        </p:nvSpPr>
        <p:spPr>
          <a:xfrm>
            <a:off x="297610" y="3522846"/>
            <a:ext cx="4156480" cy="95426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2504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TextA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26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ubTitle" idx="1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1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297611" y="1913663"/>
            <a:ext cx="8531162" cy="1941256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342900" marR="0" lvl="0" indent="-279400" algn="l" rtl="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96900" marR="0" lvl="1" indent="-1651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9800" marR="0" lvl="2" indent="-1778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44600" marR="0" lvl="3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87500" marR="0" lvl="4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3"/>
          </p:nvPr>
        </p:nvSpPr>
        <p:spPr>
          <a:xfrm>
            <a:off x="297611" y="1300461"/>
            <a:ext cx="8531162" cy="529065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4"/>
          </p:nvPr>
        </p:nvSpPr>
        <p:spPr>
          <a:xfrm>
            <a:off x="297611" y="3949093"/>
            <a:ext cx="8531162" cy="529065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100000"/>
              <a:buFont typeface="Arial"/>
              <a:buChar char="●"/>
              <a:defRPr sz="1400" b="1" i="1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41952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BulletsTextBelowObjec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26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subTitle" idx="1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1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2"/>
          </p:nvPr>
        </p:nvSpPr>
        <p:spPr>
          <a:xfrm>
            <a:off x="297611" y="1300461"/>
            <a:ext cx="4401923" cy="2352326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342900" marR="0" lvl="0" indent="-279400" algn="l" rtl="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96900" marR="0" lvl="1" indent="-1651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9800" marR="0" lvl="2" indent="-1778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44600" marR="0" lvl="3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87500" marR="0" lvl="4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3"/>
          </p:nvPr>
        </p:nvSpPr>
        <p:spPr>
          <a:xfrm>
            <a:off x="297611" y="3736924"/>
            <a:ext cx="4401923" cy="741235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100000"/>
              <a:buFont typeface="Arial"/>
              <a:buChar char="●"/>
              <a:defRPr sz="1400" b="1" i="1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body" idx="4"/>
          </p:nvPr>
        </p:nvSpPr>
        <p:spPr>
          <a:xfrm>
            <a:off x="4833698" y="1300460"/>
            <a:ext cx="3995075" cy="3177698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3790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Place in Image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571499" y="2571988"/>
            <a:ext cx="7917982" cy="677941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3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571499" y="3318987"/>
            <a:ext cx="7917982" cy="933212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21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143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7886700" cy="29575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9E6A85-E58A-B74F-BF6B-8BF4953AF1CE}" type="slidenum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8650" y="829648"/>
            <a:ext cx="7886700" cy="288994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4291857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Divider Title Slide Op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1" y="0"/>
            <a:ext cx="916781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627" r="1408" b="14036"/>
          <a:stretch/>
        </p:blipFill>
        <p:spPr>
          <a:xfrm>
            <a:off x="0" y="3841750"/>
            <a:ext cx="9144000" cy="1301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943" y="4482289"/>
            <a:ext cx="1298366" cy="6604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627" r="1408" b="48293"/>
          <a:stretch/>
        </p:blipFill>
        <p:spPr>
          <a:xfrm rot="10800000">
            <a:off x="0" y="-7986"/>
            <a:ext cx="9144000" cy="849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447124"/>
            <a:ext cx="7886700" cy="620819"/>
          </a:xfrm>
        </p:spPr>
        <p:txBody>
          <a:bodyPr>
            <a:normAutofit/>
          </a:bodyPr>
          <a:lstStyle>
            <a:lvl1pPr>
              <a:defRPr sz="3300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088183"/>
            <a:ext cx="7886700" cy="504338"/>
          </a:xfrm>
        </p:spPr>
        <p:txBody>
          <a:bodyPr>
            <a:normAutofit/>
          </a:bodyPr>
          <a:lstStyle>
            <a:lvl1pPr marL="0" indent="0">
              <a:buNone/>
              <a:defRPr sz="21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FECC55-8F5B-0744-8CCA-2517E57F8A8B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4674" y="4577452"/>
            <a:ext cx="3760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IEEE Confidential – Do Not Distribute</a:t>
            </a:r>
          </a:p>
        </p:txBody>
      </p:sp>
    </p:spTree>
    <p:extLst>
      <p:ext uri="{BB962C8B-B14F-4D97-AF65-F5344CB8AC3E}">
        <p14:creationId xmlns:p14="http://schemas.microsoft.com/office/powerpoint/2010/main" val="2306884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TextTwoColumn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ctrTitle"/>
          </p:nvPr>
        </p:nvSpPr>
        <p:spPr>
          <a:xfrm>
            <a:off x="297613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26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subTitle" idx="1"/>
          </p:nvPr>
        </p:nvSpPr>
        <p:spPr>
          <a:xfrm>
            <a:off x="297613" y="899334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1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884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766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649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532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415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297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18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064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2"/>
          </p:nvPr>
        </p:nvSpPr>
        <p:spPr>
          <a:xfrm>
            <a:off x="297612" y="3190775"/>
            <a:ext cx="4271983" cy="1287384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342884" marR="0" lvl="0" indent="-279386" algn="l" rtl="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96870" marR="0" lvl="1" indent="-165092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9752" marR="0" lvl="2" indent="-177791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44538" marR="0" lvl="3" indent="-152393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87422" marR="0" lvl="4" indent="-152393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206" marR="0" lvl="5" indent="-88896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088" marR="0" lvl="6" indent="-88896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7971" marR="0" lvl="7" indent="-88896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0854" marR="0" lvl="8" indent="-88896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3"/>
          </p:nvPr>
        </p:nvSpPr>
        <p:spPr>
          <a:xfrm>
            <a:off x="297613" y="1300462"/>
            <a:ext cx="8531162" cy="1796468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884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766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649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532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206" marR="0" lvl="5" indent="-88896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088" marR="0" lvl="6" indent="-88896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7971" marR="0" lvl="7" indent="-88896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0854" marR="0" lvl="8" indent="-88896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4"/>
          </p:nvPr>
        </p:nvSpPr>
        <p:spPr>
          <a:xfrm>
            <a:off x="4656223" y="3190776"/>
            <a:ext cx="4172552" cy="1286335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884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766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649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532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206" marR="0" lvl="5" indent="-88896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088" marR="0" lvl="6" indent="-88896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7971" marR="0" lvl="7" indent="-88896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0854" marR="0" lvl="8" indent="-88896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27692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365760" y="1234440"/>
            <a:ext cx="8326438" cy="3291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CE1F0-28BF-A844-9B91-A150FCA372DE}" type="slidenum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6"/>
          </p:nvPr>
        </p:nvSpPr>
        <p:spPr>
          <a:xfrm>
            <a:off x="865188" y="4767264"/>
            <a:ext cx="1643062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9F33F5-130B-7D45-AB13-851FA997CDAC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4/2/2020</a:t>
            </a:fld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31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3762254" y="4577452"/>
            <a:ext cx="368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IEEE Proprietary – Do Not</a:t>
            </a:r>
            <a:r>
              <a:rPr lang="en-US" sz="1800" b="1" baseline="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Distribute</a:t>
            </a:r>
            <a:endParaRPr lang="en-US" sz="18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284909" y="4628375"/>
            <a:ext cx="1543050" cy="273844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" sz="900" b="0" i="0" u="none" strike="noStrike" kern="0" cap="none" spc="0" normalizeH="0" baseline="0" noProof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‹#›</a:t>
            </a:fld>
            <a:endParaRPr kumimoji="0" lang="en" sz="900" b="0" i="0" u="none" strike="noStrike" kern="0" cap="none" spc="0" normalizeH="0" baseline="0" noProof="0">
              <a:ln>
                <a:noFill/>
              </a:ln>
              <a:solidFill>
                <a:srgbClr val="0066A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153349" y="4553785"/>
            <a:ext cx="859278" cy="266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3665" y="0"/>
            <a:ext cx="9140333" cy="68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0" y="4457700"/>
            <a:ext cx="9140333" cy="6855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 userDrawn="1"/>
        </p:nvSpPr>
        <p:spPr>
          <a:xfrm>
            <a:off x="2424998" y="4866830"/>
            <a:ext cx="33057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IEEE Proprietary – Do Not Distribute</a:t>
            </a:r>
          </a:p>
        </p:txBody>
      </p:sp>
    </p:spTree>
    <p:extLst>
      <p:ext uri="{BB962C8B-B14F-4D97-AF65-F5344CB8AC3E}">
        <p14:creationId xmlns:p14="http://schemas.microsoft.com/office/powerpoint/2010/main" val="238766347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9" name="Straight Connector 128"/>
          <p:cNvCxnSpPr/>
          <p:nvPr/>
        </p:nvCxnSpPr>
        <p:spPr>
          <a:xfrm>
            <a:off x="5113723" y="3990373"/>
            <a:ext cx="0" cy="15406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2004833" y="3861210"/>
            <a:ext cx="0" cy="292373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6981830" y="4025475"/>
            <a:ext cx="0" cy="292373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7890443" y="4014432"/>
            <a:ext cx="0" cy="292373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8638760" y="4014142"/>
            <a:ext cx="0" cy="292373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6013840" y="3656841"/>
            <a:ext cx="9350" cy="50989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1058632" y="3804935"/>
            <a:ext cx="0" cy="292373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3089859" y="1404211"/>
            <a:ext cx="0" cy="15406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925278" y="3317892"/>
            <a:ext cx="0" cy="15406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7694721" y="2030838"/>
            <a:ext cx="0" cy="15406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8740170" y="2048140"/>
            <a:ext cx="0" cy="15406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047347" y="2669733"/>
            <a:ext cx="0" cy="15406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091350" y="2660854"/>
            <a:ext cx="0" cy="15406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853517" y="3332520"/>
            <a:ext cx="0" cy="15406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6071333" y="3338468"/>
            <a:ext cx="0" cy="15406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113094" y="2066996"/>
            <a:ext cx="0" cy="15406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243992" y="2069498"/>
            <a:ext cx="0" cy="15406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327677" y="2066996"/>
            <a:ext cx="0" cy="15406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465846" y="2073510"/>
            <a:ext cx="0" cy="15406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029639" y="1399384"/>
            <a:ext cx="0" cy="15406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079473" y="1402347"/>
            <a:ext cx="0" cy="15406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Conferences Committee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Organization Chart - 2020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10</a:t>
            </a:r>
          </a:p>
        </p:txBody>
      </p:sp>
      <p:sp>
        <p:nvSpPr>
          <p:cNvPr id="3" name="Rectangle 2"/>
          <p:cNvSpPr/>
          <p:nvPr/>
        </p:nvSpPr>
        <p:spPr>
          <a:xfrm>
            <a:off x="7544063" y="416778"/>
            <a:ext cx="1397285" cy="217132"/>
          </a:xfrm>
          <a:prstGeom prst="rect">
            <a:avLst/>
          </a:prstGeom>
          <a:solidFill>
            <a:srgbClr val="006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Voting Members</a:t>
            </a:r>
          </a:p>
        </p:txBody>
      </p:sp>
      <p:sp>
        <p:nvSpPr>
          <p:cNvPr id="7" name="Rectangle 6"/>
          <p:cNvSpPr/>
          <p:nvPr/>
        </p:nvSpPr>
        <p:spPr>
          <a:xfrm>
            <a:off x="7544063" y="682749"/>
            <a:ext cx="1397285" cy="217132"/>
          </a:xfrm>
          <a:prstGeom prst="rect">
            <a:avLst/>
          </a:prstGeom>
          <a:solidFill>
            <a:srgbClr val="78BE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Non-Voting Members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7544063" y="941259"/>
            <a:ext cx="1397285" cy="217132"/>
          </a:xfrm>
          <a:prstGeom prst="rect">
            <a:avLst/>
          </a:prstGeom>
          <a:solidFill>
            <a:srgbClr val="7725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Subcommittees</a:t>
            </a:r>
          </a:p>
        </p:txBody>
      </p:sp>
      <p:sp>
        <p:nvSpPr>
          <p:cNvPr id="9" name="Rectangle 8"/>
          <p:cNvSpPr/>
          <p:nvPr/>
        </p:nvSpPr>
        <p:spPr>
          <a:xfrm>
            <a:off x="7543102" y="1223315"/>
            <a:ext cx="1397285" cy="217132"/>
          </a:xfrm>
          <a:prstGeom prst="rect">
            <a:avLst/>
          </a:prstGeom>
          <a:solidFill>
            <a:srgbClr val="E877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Ad Hoc Committees</a:t>
            </a:r>
          </a:p>
        </p:txBody>
      </p:sp>
      <p:sp>
        <p:nvSpPr>
          <p:cNvPr id="63" name="Freeform 62"/>
          <p:cNvSpPr/>
          <p:nvPr/>
        </p:nvSpPr>
        <p:spPr>
          <a:xfrm>
            <a:off x="2684722" y="1488029"/>
            <a:ext cx="827533" cy="478447"/>
          </a:xfrm>
          <a:custGeom>
            <a:avLst/>
            <a:gdLst>
              <a:gd name="connsiteX0" fmla="*/ 0 w 914079"/>
              <a:gd name="connsiteY0" fmla="*/ 0 h 448312"/>
              <a:gd name="connsiteX1" fmla="*/ 914079 w 914079"/>
              <a:gd name="connsiteY1" fmla="*/ 0 h 448312"/>
              <a:gd name="connsiteX2" fmla="*/ 914079 w 914079"/>
              <a:gd name="connsiteY2" fmla="*/ 448312 h 448312"/>
              <a:gd name="connsiteX3" fmla="*/ 0 w 914079"/>
              <a:gd name="connsiteY3" fmla="*/ 448312 h 448312"/>
              <a:gd name="connsiteX4" fmla="*/ 0 w 914079"/>
              <a:gd name="connsiteY4" fmla="*/ 0 h 44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079" h="448312">
                <a:moveTo>
                  <a:pt x="0" y="0"/>
                </a:moveTo>
                <a:lnTo>
                  <a:pt x="914079" y="0"/>
                </a:lnTo>
                <a:lnTo>
                  <a:pt x="914079" y="448312"/>
                </a:lnTo>
                <a:lnTo>
                  <a:pt x="0" y="448312"/>
                </a:lnTo>
                <a:lnTo>
                  <a:pt x="0" y="0"/>
                </a:lnTo>
                <a:close/>
              </a:path>
            </a:pathLst>
          </a:custGeom>
          <a:solidFill>
            <a:srgbClr val="78BE2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Vice Chair</a:t>
            </a: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2091350" y="2661482"/>
            <a:ext cx="4955997" cy="12591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98219" y="879737"/>
            <a:ext cx="8931230" cy="3656994"/>
            <a:chOff x="18682" y="891572"/>
            <a:chExt cx="8931230" cy="3656994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6955021" y="3363120"/>
              <a:ext cx="0" cy="154066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7989823" y="3345478"/>
              <a:ext cx="0" cy="154066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29" name="Group 28"/>
            <p:cNvGrpSpPr/>
            <p:nvPr/>
          </p:nvGrpSpPr>
          <p:grpSpPr>
            <a:xfrm>
              <a:off x="18682" y="891572"/>
              <a:ext cx="8931230" cy="3656994"/>
              <a:chOff x="18682" y="891572"/>
              <a:chExt cx="8931230" cy="3656994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4958715" y="2069498"/>
                <a:ext cx="0" cy="154066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  <a:effectLst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858259" y="2069498"/>
                <a:ext cx="0" cy="154066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  <a:effectLst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6818063" y="2069498"/>
                <a:ext cx="0" cy="154066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  <a:effectLst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5934293" y="2661482"/>
                <a:ext cx="0" cy="154066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  <a:effectLst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3983820" y="2669733"/>
                <a:ext cx="0" cy="154066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  <a:effectLst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081805" y="2661482"/>
                <a:ext cx="0" cy="154066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  <a:effectLst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5094812" y="3338806"/>
                <a:ext cx="0" cy="154066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  <a:effectLst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2820467" y="3344064"/>
                <a:ext cx="0" cy="154066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  <a:effectLst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3888987" y="3347225"/>
                <a:ext cx="0" cy="154066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  <a:effectLst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grpSp>
            <p:nvGrpSpPr>
              <p:cNvPr id="27" name="Group 26"/>
              <p:cNvGrpSpPr/>
              <p:nvPr/>
            </p:nvGrpSpPr>
            <p:grpSpPr>
              <a:xfrm>
                <a:off x="18682" y="891572"/>
                <a:ext cx="8931230" cy="3656994"/>
                <a:chOff x="18682" y="891572"/>
                <a:chExt cx="8931230" cy="3656994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>
                  <a:off x="3980345" y="2052951"/>
                  <a:ext cx="0" cy="154066"/>
                </a:xfrm>
                <a:prstGeom prst="line">
                  <a:avLst/>
                </a:prstGeom>
                <a:ln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4993571" y="2672807"/>
                  <a:ext cx="0" cy="154066"/>
                </a:xfrm>
                <a:prstGeom prst="line">
                  <a:avLst/>
                </a:prstGeom>
                <a:ln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  <p:sp>
              <p:nvSpPr>
                <p:cNvPr id="44" name="Freeform 43"/>
                <p:cNvSpPr/>
                <p:nvPr/>
              </p:nvSpPr>
              <p:spPr>
                <a:xfrm>
                  <a:off x="4062221" y="891572"/>
                  <a:ext cx="827533" cy="478447"/>
                </a:xfrm>
                <a:custGeom>
                  <a:avLst/>
                  <a:gdLst>
                    <a:gd name="connsiteX0" fmla="*/ 0 w 914079"/>
                    <a:gd name="connsiteY0" fmla="*/ 0 h 448312"/>
                    <a:gd name="connsiteX1" fmla="*/ 914079 w 914079"/>
                    <a:gd name="connsiteY1" fmla="*/ 0 h 448312"/>
                    <a:gd name="connsiteX2" fmla="*/ 914079 w 914079"/>
                    <a:gd name="connsiteY2" fmla="*/ 448312 h 448312"/>
                    <a:gd name="connsiteX3" fmla="*/ 0 w 914079"/>
                    <a:gd name="connsiteY3" fmla="*/ 448312 h 448312"/>
                    <a:gd name="connsiteX4" fmla="*/ 0 w 914079"/>
                    <a:gd name="connsiteY4" fmla="*/ 0 h 448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4079" h="448312">
                      <a:moveTo>
                        <a:pt x="0" y="0"/>
                      </a:moveTo>
                      <a:lnTo>
                        <a:pt x="914079" y="0"/>
                      </a:lnTo>
                      <a:lnTo>
                        <a:pt x="914079" y="448312"/>
                      </a:lnTo>
                      <a:lnTo>
                        <a:pt x="0" y="4483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629B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Chair</a:t>
                  </a: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>
                  <a:off x="1751152" y="2748186"/>
                  <a:ext cx="827533" cy="478447"/>
                </a:xfrm>
                <a:custGeom>
                  <a:avLst/>
                  <a:gdLst>
                    <a:gd name="connsiteX0" fmla="*/ 0 w 914079"/>
                    <a:gd name="connsiteY0" fmla="*/ 0 h 448312"/>
                    <a:gd name="connsiteX1" fmla="*/ 914079 w 914079"/>
                    <a:gd name="connsiteY1" fmla="*/ 0 h 448312"/>
                    <a:gd name="connsiteX2" fmla="*/ 914079 w 914079"/>
                    <a:gd name="connsiteY2" fmla="*/ 448312 h 448312"/>
                    <a:gd name="connsiteX3" fmla="*/ 0 w 914079"/>
                    <a:gd name="connsiteY3" fmla="*/ 448312 h 448312"/>
                    <a:gd name="connsiteX4" fmla="*/ 0 w 914079"/>
                    <a:gd name="connsiteY4" fmla="*/ 0 h 448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4079" h="448312">
                      <a:moveTo>
                        <a:pt x="0" y="0"/>
                      </a:moveTo>
                      <a:lnTo>
                        <a:pt x="914079" y="0"/>
                      </a:lnTo>
                      <a:lnTo>
                        <a:pt x="914079" y="448312"/>
                      </a:lnTo>
                      <a:lnTo>
                        <a:pt x="0" y="4483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8BE2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Liaison,       MGAB</a:t>
                  </a: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2668039" y="2748186"/>
                  <a:ext cx="827533" cy="478447"/>
                </a:xfrm>
                <a:custGeom>
                  <a:avLst/>
                  <a:gdLst>
                    <a:gd name="connsiteX0" fmla="*/ 0 w 914079"/>
                    <a:gd name="connsiteY0" fmla="*/ 0 h 448312"/>
                    <a:gd name="connsiteX1" fmla="*/ 914079 w 914079"/>
                    <a:gd name="connsiteY1" fmla="*/ 0 h 448312"/>
                    <a:gd name="connsiteX2" fmla="*/ 914079 w 914079"/>
                    <a:gd name="connsiteY2" fmla="*/ 448312 h 448312"/>
                    <a:gd name="connsiteX3" fmla="*/ 0 w 914079"/>
                    <a:gd name="connsiteY3" fmla="*/ 448312 h 448312"/>
                    <a:gd name="connsiteX4" fmla="*/ 0 w 914079"/>
                    <a:gd name="connsiteY4" fmla="*/ 0 h 448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4079" h="448312">
                      <a:moveTo>
                        <a:pt x="0" y="0"/>
                      </a:moveTo>
                      <a:lnTo>
                        <a:pt x="914079" y="0"/>
                      </a:lnTo>
                      <a:lnTo>
                        <a:pt x="914079" y="448312"/>
                      </a:lnTo>
                      <a:lnTo>
                        <a:pt x="0" y="4483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8BE2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Liaison,          PSPB</a:t>
                  </a: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>
                  <a:off x="3584980" y="2748186"/>
                  <a:ext cx="827533" cy="478447"/>
                </a:xfrm>
                <a:custGeom>
                  <a:avLst/>
                  <a:gdLst>
                    <a:gd name="connsiteX0" fmla="*/ 0 w 914079"/>
                    <a:gd name="connsiteY0" fmla="*/ 0 h 448312"/>
                    <a:gd name="connsiteX1" fmla="*/ 914079 w 914079"/>
                    <a:gd name="connsiteY1" fmla="*/ 0 h 448312"/>
                    <a:gd name="connsiteX2" fmla="*/ 914079 w 914079"/>
                    <a:gd name="connsiteY2" fmla="*/ 448312 h 448312"/>
                    <a:gd name="connsiteX3" fmla="*/ 0 w 914079"/>
                    <a:gd name="connsiteY3" fmla="*/ 448312 h 448312"/>
                    <a:gd name="connsiteX4" fmla="*/ 0 w 914079"/>
                    <a:gd name="connsiteY4" fmla="*/ 0 h 448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4079" h="448312">
                      <a:moveTo>
                        <a:pt x="0" y="0"/>
                      </a:moveTo>
                      <a:lnTo>
                        <a:pt x="914079" y="0"/>
                      </a:lnTo>
                      <a:lnTo>
                        <a:pt x="914079" y="448312"/>
                      </a:lnTo>
                      <a:lnTo>
                        <a:pt x="0" y="4483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8BE2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Chair,              CPC</a:t>
                  </a: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4594731" y="2748186"/>
                  <a:ext cx="827533" cy="478447"/>
                </a:xfrm>
                <a:custGeom>
                  <a:avLst/>
                  <a:gdLst>
                    <a:gd name="connsiteX0" fmla="*/ 0 w 914079"/>
                    <a:gd name="connsiteY0" fmla="*/ 0 h 448312"/>
                    <a:gd name="connsiteX1" fmla="*/ 914079 w 914079"/>
                    <a:gd name="connsiteY1" fmla="*/ 0 h 448312"/>
                    <a:gd name="connsiteX2" fmla="*/ 914079 w 914079"/>
                    <a:gd name="connsiteY2" fmla="*/ 448312 h 448312"/>
                    <a:gd name="connsiteX3" fmla="*/ 0 w 914079"/>
                    <a:gd name="connsiteY3" fmla="*/ 448312 h 448312"/>
                    <a:gd name="connsiteX4" fmla="*/ 0 w 914079"/>
                    <a:gd name="connsiteY4" fmla="*/ 0 h 448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4079" h="448312">
                      <a:moveTo>
                        <a:pt x="0" y="0"/>
                      </a:moveTo>
                      <a:lnTo>
                        <a:pt x="914079" y="0"/>
                      </a:lnTo>
                      <a:lnTo>
                        <a:pt x="914079" y="448312"/>
                      </a:lnTo>
                      <a:lnTo>
                        <a:pt x="0" y="4483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8BE2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Secretary,       MGAB</a:t>
                  </a: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>
                  <a:off x="5530752" y="2749507"/>
                  <a:ext cx="827533" cy="478447"/>
                </a:xfrm>
                <a:custGeom>
                  <a:avLst/>
                  <a:gdLst>
                    <a:gd name="connsiteX0" fmla="*/ 0 w 914079"/>
                    <a:gd name="connsiteY0" fmla="*/ 0 h 448312"/>
                    <a:gd name="connsiteX1" fmla="*/ 914079 w 914079"/>
                    <a:gd name="connsiteY1" fmla="*/ 0 h 448312"/>
                    <a:gd name="connsiteX2" fmla="*/ 914079 w 914079"/>
                    <a:gd name="connsiteY2" fmla="*/ 448312 h 448312"/>
                    <a:gd name="connsiteX3" fmla="*/ 0 w 914079"/>
                    <a:gd name="connsiteY3" fmla="*/ 448312 h 448312"/>
                    <a:gd name="connsiteX4" fmla="*/ 0 w 914079"/>
                    <a:gd name="connsiteY4" fmla="*/ 0 h 448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4079" h="448312">
                      <a:moveTo>
                        <a:pt x="0" y="0"/>
                      </a:moveTo>
                      <a:lnTo>
                        <a:pt x="914079" y="0"/>
                      </a:lnTo>
                      <a:lnTo>
                        <a:pt x="914079" y="448312"/>
                      </a:lnTo>
                      <a:lnTo>
                        <a:pt x="0" y="4483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8BE2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Secretary,</a:t>
                  </a:r>
                </a:p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TAB</a:t>
                  </a: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>
                  <a:off x="5616912" y="3466820"/>
                  <a:ext cx="866677" cy="456801"/>
                </a:xfrm>
                <a:custGeom>
                  <a:avLst/>
                  <a:gdLst>
                    <a:gd name="connsiteX0" fmla="*/ 0 w 846965"/>
                    <a:gd name="connsiteY0" fmla="*/ 0 h 428029"/>
                    <a:gd name="connsiteX1" fmla="*/ 846965 w 846965"/>
                    <a:gd name="connsiteY1" fmla="*/ 0 h 428029"/>
                    <a:gd name="connsiteX2" fmla="*/ 846965 w 846965"/>
                    <a:gd name="connsiteY2" fmla="*/ 428029 h 428029"/>
                    <a:gd name="connsiteX3" fmla="*/ 0 w 846965"/>
                    <a:gd name="connsiteY3" fmla="*/ 428029 h 428029"/>
                    <a:gd name="connsiteX4" fmla="*/ 0 w 846965"/>
                    <a:gd name="connsiteY4" fmla="*/ 0 h 4280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46965" h="428029">
                      <a:moveTo>
                        <a:pt x="0" y="0"/>
                      </a:moveTo>
                      <a:lnTo>
                        <a:pt x="846965" y="0"/>
                      </a:lnTo>
                      <a:lnTo>
                        <a:pt x="846965" y="428029"/>
                      </a:lnTo>
                      <a:lnTo>
                        <a:pt x="0" y="4280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72583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Conference Quality</a:t>
                  </a: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6586444" y="3475194"/>
                  <a:ext cx="847222" cy="456801"/>
                </a:xfrm>
                <a:custGeom>
                  <a:avLst/>
                  <a:gdLst>
                    <a:gd name="connsiteX0" fmla="*/ 0 w 846965"/>
                    <a:gd name="connsiteY0" fmla="*/ 0 h 428029"/>
                    <a:gd name="connsiteX1" fmla="*/ 846965 w 846965"/>
                    <a:gd name="connsiteY1" fmla="*/ 0 h 428029"/>
                    <a:gd name="connsiteX2" fmla="*/ 846965 w 846965"/>
                    <a:gd name="connsiteY2" fmla="*/ 428029 h 428029"/>
                    <a:gd name="connsiteX3" fmla="*/ 0 w 846965"/>
                    <a:gd name="connsiteY3" fmla="*/ 428029 h 428029"/>
                    <a:gd name="connsiteX4" fmla="*/ 0 w 846965"/>
                    <a:gd name="connsiteY4" fmla="*/ 0 h 4280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46965" h="428029">
                      <a:moveTo>
                        <a:pt x="0" y="0"/>
                      </a:moveTo>
                      <a:lnTo>
                        <a:pt x="846965" y="0"/>
                      </a:lnTo>
                      <a:lnTo>
                        <a:pt x="846965" y="428029"/>
                      </a:lnTo>
                      <a:lnTo>
                        <a:pt x="0" y="4280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72583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Event Innovations and Enhancements</a:t>
                  </a: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>
                  <a:off x="7564949" y="3468767"/>
                  <a:ext cx="849748" cy="456801"/>
                </a:xfrm>
                <a:custGeom>
                  <a:avLst/>
                  <a:gdLst>
                    <a:gd name="connsiteX0" fmla="*/ 0 w 914806"/>
                    <a:gd name="connsiteY0" fmla="*/ 0 h 428029"/>
                    <a:gd name="connsiteX1" fmla="*/ 914806 w 914806"/>
                    <a:gd name="connsiteY1" fmla="*/ 0 h 428029"/>
                    <a:gd name="connsiteX2" fmla="*/ 914806 w 914806"/>
                    <a:gd name="connsiteY2" fmla="*/ 428029 h 428029"/>
                    <a:gd name="connsiteX3" fmla="*/ 0 w 914806"/>
                    <a:gd name="connsiteY3" fmla="*/ 428029 h 428029"/>
                    <a:gd name="connsiteX4" fmla="*/ 0 w 914806"/>
                    <a:gd name="connsiteY4" fmla="*/ 0 h 4280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4806" h="428029">
                      <a:moveTo>
                        <a:pt x="0" y="0"/>
                      </a:moveTo>
                      <a:lnTo>
                        <a:pt x="914806" y="0"/>
                      </a:lnTo>
                      <a:lnTo>
                        <a:pt x="914806" y="428029"/>
                      </a:lnTo>
                      <a:lnTo>
                        <a:pt x="0" y="4280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72583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Future of Conference IP</a:t>
                  </a: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4647914" y="3459562"/>
                  <a:ext cx="876063" cy="456801"/>
                </a:xfrm>
                <a:custGeom>
                  <a:avLst/>
                  <a:gdLst>
                    <a:gd name="connsiteX0" fmla="*/ 0 w 846965"/>
                    <a:gd name="connsiteY0" fmla="*/ 0 h 428029"/>
                    <a:gd name="connsiteX1" fmla="*/ 846965 w 846965"/>
                    <a:gd name="connsiteY1" fmla="*/ 0 h 428029"/>
                    <a:gd name="connsiteX2" fmla="*/ 846965 w 846965"/>
                    <a:gd name="connsiteY2" fmla="*/ 428029 h 428029"/>
                    <a:gd name="connsiteX3" fmla="*/ 0 w 846965"/>
                    <a:gd name="connsiteY3" fmla="*/ 428029 h 428029"/>
                    <a:gd name="connsiteX4" fmla="*/ 0 w 846965"/>
                    <a:gd name="connsiteY4" fmla="*/ 0 h 4280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46965" h="428029">
                      <a:moveTo>
                        <a:pt x="0" y="0"/>
                      </a:moveTo>
                      <a:lnTo>
                        <a:pt x="846965" y="0"/>
                      </a:lnTo>
                      <a:lnTo>
                        <a:pt x="846965" y="428029"/>
                      </a:lnTo>
                      <a:lnTo>
                        <a:pt x="0" y="4280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72583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Conference Tools</a:t>
                  </a: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8226890" y="4148434"/>
                  <a:ext cx="697622" cy="400132"/>
                </a:xfrm>
                <a:custGeom>
                  <a:avLst/>
                  <a:gdLst>
                    <a:gd name="connsiteX0" fmla="*/ 0 w 944597"/>
                    <a:gd name="connsiteY0" fmla="*/ 0 h 362010"/>
                    <a:gd name="connsiteX1" fmla="*/ 884261 w 944597"/>
                    <a:gd name="connsiteY1" fmla="*/ 0 h 362010"/>
                    <a:gd name="connsiteX2" fmla="*/ 944597 w 944597"/>
                    <a:gd name="connsiteY2" fmla="*/ 60336 h 362010"/>
                    <a:gd name="connsiteX3" fmla="*/ 944597 w 944597"/>
                    <a:gd name="connsiteY3" fmla="*/ 362010 h 362010"/>
                    <a:gd name="connsiteX4" fmla="*/ 944597 w 944597"/>
                    <a:gd name="connsiteY4" fmla="*/ 362010 h 362010"/>
                    <a:gd name="connsiteX5" fmla="*/ 60336 w 944597"/>
                    <a:gd name="connsiteY5" fmla="*/ 362010 h 362010"/>
                    <a:gd name="connsiteX6" fmla="*/ 0 w 944597"/>
                    <a:gd name="connsiteY6" fmla="*/ 301674 h 362010"/>
                    <a:gd name="connsiteX7" fmla="*/ 0 w 944597"/>
                    <a:gd name="connsiteY7" fmla="*/ 0 h 3620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44597" h="362010">
                      <a:moveTo>
                        <a:pt x="0" y="0"/>
                      </a:moveTo>
                      <a:lnTo>
                        <a:pt x="884261" y="0"/>
                      </a:lnTo>
                      <a:lnTo>
                        <a:pt x="944597" y="60336"/>
                      </a:lnTo>
                      <a:lnTo>
                        <a:pt x="944597" y="362010"/>
                      </a:lnTo>
                      <a:lnTo>
                        <a:pt x="944597" y="362010"/>
                      </a:lnTo>
                      <a:lnTo>
                        <a:pt x="60336" y="362010"/>
                      </a:lnTo>
                      <a:lnTo>
                        <a:pt x="0" y="3016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87722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35248" tIns="35248" rIns="35248" bIns="35248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Valid Scientific Content</a:t>
                  </a: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>
                  <a:off x="2534108" y="3448625"/>
                  <a:ext cx="893476" cy="456801"/>
                </a:xfrm>
                <a:custGeom>
                  <a:avLst/>
                  <a:gdLst>
                    <a:gd name="connsiteX0" fmla="*/ 0 w 846965"/>
                    <a:gd name="connsiteY0" fmla="*/ 0 h 428029"/>
                    <a:gd name="connsiteX1" fmla="*/ 846965 w 846965"/>
                    <a:gd name="connsiteY1" fmla="*/ 0 h 428029"/>
                    <a:gd name="connsiteX2" fmla="*/ 846965 w 846965"/>
                    <a:gd name="connsiteY2" fmla="*/ 428029 h 428029"/>
                    <a:gd name="connsiteX3" fmla="*/ 0 w 846965"/>
                    <a:gd name="connsiteY3" fmla="*/ 428029 h 428029"/>
                    <a:gd name="connsiteX4" fmla="*/ 0 w 846965"/>
                    <a:gd name="connsiteY4" fmla="*/ 0 h 4280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46965" h="428029">
                      <a:moveTo>
                        <a:pt x="0" y="0"/>
                      </a:moveTo>
                      <a:lnTo>
                        <a:pt x="846965" y="0"/>
                      </a:lnTo>
                      <a:lnTo>
                        <a:pt x="846965" y="428029"/>
                      </a:lnTo>
                      <a:lnTo>
                        <a:pt x="0" y="4280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72583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Conference Governance       and Strategy</a:t>
                  </a: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>
                  <a:off x="3490403" y="3446056"/>
                  <a:ext cx="872187" cy="456801"/>
                </a:xfrm>
                <a:custGeom>
                  <a:avLst/>
                  <a:gdLst>
                    <a:gd name="connsiteX0" fmla="*/ 0 w 846965"/>
                    <a:gd name="connsiteY0" fmla="*/ 0 h 428029"/>
                    <a:gd name="connsiteX1" fmla="*/ 846965 w 846965"/>
                    <a:gd name="connsiteY1" fmla="*/ 0 h 428029"/>
                    <a:gd name="connsiteX2" fmla="*/ 846965 w 846965"/>
                    <a:gd name="connsiteY2" fmla="*/ 428029 h 428029"/>
                    <a:gd name="connsiteX3" fmla="*/ 0 w 846965"/>
                    <a:gd name="connsiteY3" fmla="*/ 428029 h 428029"/>
                    <a:gd name="connsiteX4" fmla="*/ 0 w 846965"/>
                    <a:gd name="connsiteY4" fmla="*/ 0 h 4280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46965" h="428029">
                      <a:moveTo>
                        <a:pt x="0" y="0"/>
                      </a:moveTo>
                      <a:lnTo>
                        <a:pt x="846965" y="0"/>
                      </a:lnTo>
                      <a:lnTo>
                        <a:pt x="846965" y="428029"/>
                      </a:lnTo>
                      <a:lnTo>
                        <a:pt x="0" y="4280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72583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Conference Portfolio Review</a:t>
                  </a:r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3514876" y="1491248"/>
                  <a:ext cx="827533" cy="478447"/>
                </a:xfrm>
                <a:custGeom>
                  <a:avLst/>
                  <a:gdLst>
                    <a:gd name="connsiteX0" fmla="*/ 0 w 914079"/>
                    <a:gd name="connsiteY0" fmla="*/ 0 h 448312"/>
                    <a:gd name="connsiteX1" fmla="*/ 914079 w 914079"/>
                    <a:gd name="connsiteY1" fmla="*/ 0 h 448312"/>
                    <a:gd name="connsiteX2" fmla="*/ 914079 w 914079"/>
                    <a:gd name="connsiteY2" fmla="*/ 448312 h 448312"/>
                    <a:gd name="connsiteX3" fmla="*/ 0 w 914079"/>
                    <a:gd name="connsiteY3" fmla="*/ 448312 h 448312"/>
                    <a:gd name="connsiteX4" fmla="*/ 0 w 914079"/>
                    <a:gd name="connsiteY4" fmla="*/ 0 h 448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4079" h="448312">
                      <a:moveTo>
                        <a:pt x="0" y="0"/>
                      </a:moveTo>
                      <a:lnTo>
                        <a:pt x="914079" y="0"/>
                      </a:lnTo>
                      <a:lnTo>
                        <a:pt x="914079" y="448312"/>
                      </a:lnTo>
                      <a:lnTo>
                        <a:pt x="0" y="4483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629B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Past Chair</a:t>
                  </a: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>
                  <a:off x="3568556" y="2133306"/>
                  <a:ext cx="827533" cy="478447"/>
                </a:xfrm>
                <a:custGeom>
                  <a:avLst/>
                  <a:gdLst>
                    <a:gd name="connsiteX0" fmla="*/ 0 w 914079"/>
                    <a:gd name="connsiteY0" fmla="*/ 0 h 448312"/>
                    <a:gd name="connsiteX1" fmla="*/ 914079 w 914079"/>
                    <a:gd name="connsiteY1" fmla="*/ 0 h 448312"/>
                    <a:gd name="connsiteX2" fmla="*/ 914079 w 914079"/>
                    <a:gd name="connsiteY2" fmla="*/ 448312 h 448312"/>
                    <a:gd name="connsiteX3" fmla="*/ 0 w 914079"/>
                    <a:gd name="connsiteY3" fmla="*/ 448312 h 448312"/>
                    <a:gd name="connsiteX4" fmla="*/ 0 w 914079"/>
                    <a:gd name="connsiteY4" fmla="*/ 0 h 448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4079" h="448312">
                      <a:moveTo>
                        <a:pt x="0" y="0"/>
                      </a:moveTo>
                      <a:lnTo>
                        <a:pt x="914079" y="0"/>
                      </a:lnTo>
                      <a:lnTo>
                        <a:pt x="914079" y="448312"/>
                      </a:lnTo>
                      <a:lnTo>
                        <a:pt x="0" y="4483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629B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Apt. TAB,      CPC Liaison</a:t>
                  </a: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4544949" y="2129984"/>
                  <a:ext cx="827533" cy="478447"/>
                </a:xfrm>
                <a:custGeom>
                  <a:avLst/>
                  <a:gdLst>
                    <a:gd name="connsiteX0" fmla="*/ 0 w 914079"/>
                    <a:gd name="connsiteY0" fmla="*/ 0 h 448312"/>
                    <a:gd name="connsiteX1" fmla="*/ 914079 w 914079"/>
                    <a:gd name="connsiteY1" fmla="*/ 0 h 448312"/>
                    <a:gd name="connsiteX2" fmla="*/ 914079 w 914079"/>
                    <a:gd name="connsiteY2" fmla="*/ 448312 h 448312"/>
                    <a:gd name="connsiteX3" fmla="*/ 0 w 914079"/>
                    <a:gd name="connsiteY3" fmla="*/ 448312 h 448312"/>
                    <a:gd name="connsiteX4" fmla="*/ 0 w 914079"/>
                    <a:gd name="connsiteY4" fmla="*/ 0 h 448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4079" h="448312">
                      <a:moveTo>
                        <a:pt x="0" y="0"/>
                      </a:moveTo>
                      <a:lnTo>
                        <a:pt x="914079" y="0"/>
                      </a:lnTo>
                      <a:lnTo>
                        <a:pt x="914079" y="448312"/>
                      </a:lnTo>
                      <a:lnTo>
                        <a:pt x="0" y="4483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629B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Apt. TAB</a:t>
                  </a: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>
                  <a:off x="914084" y="2138381"/>
                  <a:ext cx="827533" cy="478447"/>
                </a:xfrm>
                <a:custGeom>
                  <a:avLst/>
                  <a:gdLst>
                    <a:gd name="connsiteX0" fmla="*/ 0 w 914079"/>
                    <a:gd name="connsiteY0" fmla="*/ 0 h 448312"/>
                    <a:gd name="connsiteX1" fmla="*/ 914079 w 914079"/>
                    <a:gd name="connsiteY1" fmla="*/ 0 h 448312"/>
                    <a:gd name="connsiteX2" fmla="*/ 914079 w 914079"/>
                    <a:gd name="connsiteY2" fmla="*/ 448312 h 448312"/>
                    <a:gd name="connsiteX3" fmla="*/ 0 w 914079"/>
                    <a:gd name="connsiteY3" fmla="*/ 448312 h 448312"/>
                    <a:gd name="connsiteX4" fmla="*/ 0 w 914079"/>
                    <a:gd name="connsiteY4" fmla="*/ 0 h 448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4079" h="448312">
                      <a:moveTo>
                        <a:pt x="0" y="0"/>
                      </a:moveTo>
                      <a:lnTo>
                        <a:pt x="914079" y="0"/>
                      </a:lnTo>
                      <a:lnTo>
                        <a:pt x="914079" y="448312"/>
                      </a:lnTo>
                      <a:lnTo>
                        <a:pt x="0" y="4483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629B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Apt. MGAB</a:t>
                  </a: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8122379" y="2143665"/>
                  <a:ext cx="827533" cy="478447"/>
                </a:xfrm>
                <a:custGeom>
                  <a:avLst/>
                  <a:gdLst>
                    <a:gd name="connsiteX0" fmla="*/ 0 w 914079"/>
                    <a:gd name="connsiteY0" fmla="*/ 0 h 448312"/>
                    <a:gd name="connsiteX1" fmla="*/ 914079 w 914079"/>
                    <a:gd name="connsiteY1" fmla="*/ 0 h 448312"/>
                    <a:gd name="connsiteX2" fmla="*/ 914079 w 914079"/>
                    <a:gd name="connsiteY2" fmla="*/ 448312 h 448312"/>
                    <a:gd name="connsiteX3" fmla="*/ 0 w 914079"/>
                    <a:gd name="connsiteY3" fmla="*/ 448312 h 448312"/>
                    <a:gd name="connsiteX4" fmla="*/ 0 w 914079"/>
                    <a:gd name="connsiteY4" fmla="*/ 0 h 448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4079" h="448312">
                      <a:moveTo>
                        <a:pt x="0" y="0"/>
                      </a:moveTo>
                      <a:lnTo>
                        <a:pt x="914079" y="0"/>
                      </a:lnTo>
                      <a:lnTo>
                        <a:pt x="914079" y="448312"/>
                      </a:lnTo>
                      <a:lnTo>
                        <a:pt x="0" y="4483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629B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Apt. IEEE-USA</a:t>
                  </a: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>
                  <a:off x="1793970" y="2138381"/>
                  <a:ext cx="827533" cy="478447"/>
                </a:xfrm>
                <a:custGeom>
                  <a:avLst/>
                  <a:gdLst>
                    <a:gd name="connsiteX0" fmla="*/ 0 w 914079"/>
                    <a:gd name="connsiteY0" fmla="*/ 0 h 448312"/>
                    <a:gd name="connsiteX1" fmla="*/ 914079 w 914079"/>
                    <a:gd name="connsiteY1" fmla="*/ 0 h 448312"/>
                    <a:gd name="connsiteX2" fmla="*/ 914079 w 914079"/>
                    <a:gd name="connsiteY2" fmla="*/ 448312 h 448312"/>
                    <a:gd name="connsiteX3" fmla="*/ 0 w 914079"/>
                    <a:gd name="connsiteY3" fmla="*/ 448312 h 448312"/>
                    <a:gd name="connsiteX4" fmla="*/ 0 w 914079"/>
                    <a:gd name="connsiteY4" fmla="*/ 0 h 448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4079" h="448312">
                      <a:moveTo>
                        <a:pt x="0" y="0"/>
                      </a:moveTo>
                      <a:lnTo>
                        <a:pt x="914079" y="0"/>
                      </a:lnTo>
                      <a:lnTo>
                        <a:pt x="914079" y="448312"/>
                      </a:lnTo>
                      <a:lnTo>
                        <a:pt x="0" y="4483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629B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Apt. MGAB</a:t>
                  </a: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>
                  <a:off x="7229606" y="2140616"/>
                  <a:ext cx="827533" cy="478447"/>
                </a:xfrm>
                <a:custGeom>
                  <a:avLst/>
                  <a:gdLst>
                    <a:gd name="connsiteX0" fmla="*/ 0 w 914079"/>
                    <a:gd name="connsiteY0" fmla="*/ 0 h 448312"/>
                    <a:gd name="connsiteX1" fmla="*/ 914079 w 914079"/>
                    <a:gd name="connsiteY1" fmla="*/ 0 h 448312"/>
                    <a:gd name="connsiteX2" fmla="*/ 914079 w 914079"/>
                    <a:gd name="connsiteY2" fmla="*/ 448312 h 448312"/>
                    <a:gd name="connsiteX3" fmla="*/ 0 w 914079"/>
                    <a:gd name="connsiteY3" fmla="*/ 448312 h 448312"/>
                    <a:gd name="connsiteX4" fmla="*/ 0 w 914079"/>
                    <a:gd name="connsiteY4" fmla="*/ 0 h 448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4079" h="448312">
                      <a:moveTo>
                        <a:pt x="0" y="0"/>
                      </a:moveTo>
                      <a:lnTo>
                        <a:pt x="914079" y="0"/>
                      </a:lnTo>
                      <a:lnTo>
                        <a:pt x="914079" y="448312"/>
                      </a:lnTo>
                      <a:lnTo>
                        <a:pt x="0" y="4483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629B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Apt. SAB</a:t>
                  </a: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>
                  <a:off x="18682" y="2144586"/>
                  <a:ext cx="827533" cy="478447"/>
                </a:xfrm>
                <a:custGeom>
                  <a:avLst/>
                  <a:gdLst>
                    <a:gd name="connsiteX0" fmla="*/ 0 w 914079"/>
                    <a:gd name="connsiteY0" fmla="*/ 0 h 448312"/>
                    <a:gd name="connsiteX1" fmla="*/ 914079 w 914079"/>
                    <a:gd name="connsiteY1" fmla="*/ 0 h 448312"/>
                    <a:gd name="connsiteX2" fmla="*/ 914079 w 914079"/>
                    <a:gd name="connsiteY2" fmla="*/ 448312 h 448312"/>
                    <a:gd name="connsiteX3" fmla="*/ 0 w 914079"/>
                    <a:gd name="connsiteY3" fmla="*/ 448312 h 448312"/>
                    <a:gd name="connsiteX4" fmla="*/ 0 w 914079"/>
                    <a:gd name="connsiteY4" fmla="*/ 0 h 448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4079" h="448312">
                      <a:moveTo>
                        <a:pt x="0" y="0"/>
                      </a:moveTo>
                      <a:lnTo>
                        <a:pt x="914079" y="0"/>
                      </a:lnTo>
                      <a:lnTo>
                        <a:pt x="914079" y="448312"/>
                      </a:lnTo>
                      <a:lnTo>
                        <a:pt x="0" y="4483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629B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Apt. EAB</a:t>
                  </a: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>
                  <a:off x="6337553" y="2143665"/>
                  <a:ext cx="827533" cy="478447"/>
                </a:xfrm>
                <a:custGeom>
                  <a:avLst/>
                  <a:gdLst>
                    <a:gd name="connsiteX0" fmla="*/ 0 w 914079"/>
                    <a:gd name="connsiteY0" fmla="*/ 0 h 448312"/>
                    <a:gd name="connsiteX1" fmla="*/ 914079 w 914079"/>
                    <a:gd name="connsiteY1" fmla="*/ 0 h 448312"/>
                    <a:gd name="connsiteX2" fmla="*/ 914079 w 914079"/>
                    <a:gd name="connsiteY2" fmla="*/ 448312 h 448312"/>
                    <a:gd name="connsiteX3" fmla="*/ 0 w 914079"/>
                    <a:gd name="connsiteY3" fmla="*/ 448312 h 448312"/>
                    <a:gd name="connsiteX4" fmla="*/ 0 w 914079"/>
                    <a:gd name="connsiteY4" fmla="*/ 0 h 448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4079" h="448312">
                      <a:moveTo>
                        <a:pt x="0" y="0"/>
                      </a:moveTo>
                      <a:lnTo>
                        <a:pt x="914079" y="0"/>
                      </a:lnTo>
                      <a:lnTo>
                        <a:pt x="914079" y="448312"/>
                      </a:lnTo>
                      <a:lnTo>
                        <a:pt x="0" y="4483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629B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Apt. TAB</a:t>
                  </a: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2685705" y="2132704"/>
                  <a:ext cx="827533" cy="478447"/>
                </a:xfrm>
                <a:custGeom>
                  <a:avLst/>
                  <a:gdLst>
                    <a:gd name="connsiteX0" fmla="*/ 0 w 914079"/>
                    <a:gd name="connsiteY0" fmla="*/ 0 h 448312"/>
                    <a:gd name="connsiteX1" fmla="*/ 914079 w 914079"/>
                    <a:gd name="connsiteY1" fmla="*/ 0 h 448312"/>
                    <a:gd name="connsiteX2" fmla="*/ 914079 w 914079"/>
                    <a:gd name="connsiteY2" fmla="*/ 448312 h 448312"/>
                    <a:gd name="connsiteX3" fmla="*/ 0 w 914079"/>
                    <a:gd name="connsiteY3" fmla="*/ 448312 h 448312"/>
                    <a:gd name="connsiteX4" fmla="*/ 0 w 914079"/>
                    <a:gd name="connsiteY4" fmla="*/ 0 h 448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4079" h="448312">
                      <a:moveTo>
                        <a:pt x="0" y="0"/>
                      </a:moveTo>
                      <a:lnTo>
                        <a:pt x="914079" y="0"/>
                      </a:lnTo>
                      <a:lnTo>
                        <a:pt x="914079" y="448312"/>
                      </a:lnTo>
                      <a:lnTo>
                        <a:pt x="0" y="4483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629B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Apt. PSPB </a:t>
                  </a: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>
                  <a:off x="5444493" y="2140011"/>
                  <a:ext cx="827533" cy="478447"/>
                </a:xfrm>
                <a:custGeom>
                  <a:avLst/>
                  <a:gdLst>
                    <a:gd name="connsiteX0" fmla="*/ 0 w 914079"/>
                    <a:gd name="connsiteY0" fmla="*/ 0 h 448312"/>
                    <a:gd name="connsiteX1" fmla="*/ 914079 w 914079"/>
                    <a:gd name="connsiteY1" fmla="*/ 0 h 448312"/>
                    <a:gd name="connsiteX2" fmla="*/ 914079 w 914079"/>
                    <a:gd name="connsiteY2" fmla="*/ 448312 h 448312"/>
                    <a:gd name="connsiteX3" fmla="*/ 0 w 914079"/>
                    <a:gd name="connsiteY3" fmla="*/ 448312 h 448312"/>
                    <a:gd name="connsiteX4" fmla="*/ 0 w 914079"/>
                    <a:gd name="connsiteY4" fmla="*/ 0 h 448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4079" h="448312">
                      <a:moveTo>
                        <a:pt x="0" y="0"/>
                      </a:moveTo>
                      <a:lnTo>
                        <a:pt x="914079" y="0"/>
                      </a:lnTo>
                      <a:lnTo>
                        <a:pt x="914079" y="448312"/>
                      </a:lnTo>
                      <a:lnTo>
                        <a:pt x="0" y="4483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629B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Apt. TAB</a:t>
                  </a: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>
                  <a:off x="6476173" y="2746766"/>
                  <a:ext cx="827533" cy="478447"/>
                </a:xfrm>
                <a:custGeom>
                  <a:avLst/>
                  <a:gdLst>
                    <a:gd name="connsiteX0" fmla="*/ 0 w 914079"/>
                    <a:gd name="connsiteY0" fmla="*/ 0 h 448312"/>
                    <a:gd name="connsiteX1" fmla="*/ 914079 w 914079"/>
                    <a:gd name="connsiteY1" fmla="*/ 0 h 448312"/>
                    <a:gd name="connsiteX2" fmla="*/ 914079 w 914079"/>
                    <a:gd name="connsiteY2" fmla="*/ 448312 h 448312"/>
                    <a:gd name="connsiteX3" fmla="*/ 0 w 914079"/>
                    <a:gd name="connsiteY3" fmla="*/ 448312 h 448312"/>
                    <a:gd name="connsiteX4" fmla="*/ 0 w 914079"/>
                    <a:gd name="connsiteY4" fmla="*/ 0 h 448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4079" h="448312">
                      <a:moveTo>
                        <a:pt x="0" y="0"/>
                      </a:moveTo>
                      <a:lnTo>
                        <a:pt x="914079" y="0"/>
                      </a:lnTo>
                      <a:lnTo>
                        <a:pt x="914079" y="448312"/>
                      </a:lnTo>
                      <a:lnTo>
                        <a:pt x="0" y="4483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8BE2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Staff Lead,</a:t>
                  </a:r>
                </a:p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MCE</a:t>
                  </a:r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 flipV="1">
                  <a:off x="378379" y="2037580"/>
                  <a:ext cx="8282254" cy="27147"/>
                </a:xfrm>
                <a:prstGeom prst="line">
                  <a:avLst/>
                </a:prstGeom>
                <a:ln>
                  <a:solidFill>
                    <a:srgbClr val="0070C0"/>
                  </a:solidFill>
                </a:ln>
                <a:effectLst/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845741" y="3331028"/>
                  <a:ext cx="7159321" cy="3320"/>
                </a:xfrm>
                <a:prstGeom prst="line">
                  <a:avLst/>
                </a:prstGeom>
                <a:ln>
                  <a:solidFill>
                    <a:srgbClr val="0070C0"/>
                  </a:solidFill>
                </a:ln>
                <a:effectLst/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2998449" y="1409100"/>
                  <a:ext cx="2854696" cy="4423"/>
                </a:xfrm>
                <a:prstGeom prst="line">
                  <a:avLst/>
                </a:prstGeom>
                <a:ln>
                  <a:solidFill>
                    <a:srgbClr val="0070C0"/>
                  </a:solidFill>
                </a:ln>
                <a:effectLst/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4463104" y="1364466"/>
                  <a:ext cx="16318" cy="2661511"/>
                </a:xfrm>
                <a:prstGeom prst="line">
                  <a:avLst/>
                </a:prstGeom>
                <a:ln>
                  <a:solidFill>
                    <a:srgbClr val="0070C0"/>
                  </a:solidFill>
                </a:ln>
                <a:effectLst/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  <p:sp>
              <p:nvSpPr>
                <p:cNvPr id="51" name="Freeform 50"/>
                <p:cNvSpPr/>
                <p:nvPr/>
              </p:nvSpPr>
              <p:spPr>
                <a:xfrm>
                  <a:off x="595707" y="3446056"/>
                  <a:ext cx="891287" cy="456801"/>
                </a:xfrm>
                <a:custGeom>
                  <a:avLst/>
                  <a:gdLst>
                    <a:gd name="connsiteX0" fmla="*/ 0 w 846965"/>
                    <a:gd name="connsiteY0" fmla="*/ 0 h 428029"/>
                    <a:gd name="connsiteX1" fmla="*/ 846965 w 846965"/>
                    <a:gd name="connsiteY1" fmla="*/ 0 h 428029"/>
                    <a:gd name="connsiteX2" fmla="*/ 846965 w 846965"/>
                    <a:gd name="connsiteY2" fmla="*/ 428029 h 428029"/>
                    <a:gd name="connsiteX3" fmla="*/ 0 w 846965"/>
                    <a:gd name="connsiteY3" fmla="*/ 428029 h 428029"/>
                    <a:gd name="connsiteX4" fmla="*/ 0 w 846965"/>
                    <a:gd name="connsiteY4" fmla="*/ 0 h 4280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46965" h="428029">
                      <a:moveTo>
                        <a:pt x="0" y="0"/>
                      </a:moveTo>
                      <a:lnTo>
                        <a:pt x="846965" y="0"/>
                      </a:lnTo>
                      <a:lnTo>
                        <a:pt x="846965" y="428029"/>
                      </a:lnTo>
                      <a:lnTo>
                        <a:pt x="0" y="4280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72583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80" tIns="5080" rIns="5080" bIns="508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 </a:t>
                  </a:r>
                  <a:r>
                    <a:rPr kumimoji="0" lang="en-US" sz="75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rPr>
                    <a:t>Conference Finance</a:t>
                  </a:r>
                </a:p>
              </p:txBody>
            </p:sp>
          </p:grpSp>
        </p:grpSp>
      </p:grpSp>
      <p:sp>
        <p:nvSpPr>
          <p:cNvPr id="106" name="Rectangle 105"/>
          <p:cNvSpPr/>
          <p:nvPr/>
        </p:nvSpPr>
        <p:spPr>
          <a:xfrm>
            <a:off x="7533253" y="1527433"/>
            <a:ext cx="1397285" cy="23865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Supported by IEEE MCE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04416" y="4928056"/>
            <a:ext cx="11865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Updated 2020 March</a:t>
            </a:r>
          </a:p>
        </p:txBody>
      </p:sp>
      <p:sp>
        <p:nvSpPr>
          <p:cNvPr id="107" name="Freeform 106"/>
          <p:cNvSpPr/>
          <p:nvPr/>
        </p:nvSpPr>
        <p:spPr>
          <a:xfrm>
            <a:off x="1633169" y="3436790"/>
            <a:ext cx="900959" cy="456801"/>
          </a:xfrm>
          <a:custGeom>
            <a:avLst/>
            <a:gdLst>
              <a:gd name="connsiteX0" fmla="*/ 0 w 846965"/>
              <a:gd name="connsiteY0" fmla="*/ 0 h 428029"/>
              <a:gd name="connsiteX1" fmla="*/ 846965 w 846965"/>
              <a:gd name="connsiteY1" fmla="*/ 0 h 428029"/>
              <a:gd name="connsiteX2" fmla="*/ 846965 w 846965"/>
              <a:gd name="connsiteY2" fmla="*/ 428029 h 428029"/>
              <a:gd name="connsiteX3" fmla="*/ 0 w 846965"/>
              <a:gd name="connsiteY3" fmla="*/ 428029 h 428029"/>
              <a:gd name="connsiteX4" fmla="*/ 0 w 846965"/>
              <a:gd name="connsiteY4" fmla="*/ 0 h 42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965" h="428029">
                <a:moveTo>
                  <a:pt x="0" y="0"/>
                </a:moveTo>
                <a:lnTo>
                  <a:pt x="846965" y="0"/>
                </a:lnTo>
                <a:lnTo>
                  <a:pt x="846965" y="428029"/>
                </a:lnTo>
                <a:lnTo>
                  <a:pt x="0" y="428029"/>
                </a:lnTo>
                <a:lnTo>
                  <a:pt x="0" y="0"/>
                </a:lnTo>
                <a:close/>
              </a:path>
            </a:pathLst>
          </a:custGeom>
          <a:solidFill>
            <a:srgbClr val="772583"/>
          </a:solidFill>
          <a:ln>
            <a:solidFill>
              <a:srgbClr val="FFFF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Conference Nominations, Appointments and Recommendations</a:t>
            </a:r>
          </a:p>
        </p:txBody>
      </p:sp>
      <p:sp>
        <p:nvSpPr>
          <p:cNvPr id="108" name="Freeform 107"/>
          <p:cNvSpPr/>
          <p:nvPr/>
        </p:nvSpPr>
        <p:spPr>
          <a:xfrm>
            <a:off x="4674775" y="1472044"/>
            <a:ext cx="827533" cy="478447"/>
          </a:xfrm>
          <a:custGeom>
            <a:avLst/>
            <a:gdLst>
              <a:gd name="connsiteX0" fmla="*/ 0 w 914079"/>
              <a:gd name="connsiteY0" fmla="*/ 0 h 448312"/>
              <a:gd name="connsiteX1" fmla="*/ 914079 w 914079"/>
              <a:gd name="connsiteY1" fmla="*/ 0 h 448312"/>
              <a:gd name="connsiteX2" fmla="*/ 914079 w 914079"/>
              <a:gd name="connsiteY2" fmla="*/ 448312 h 448312"/>
              <a:gd name="connsiteX3" fmla="*/ 0 w 914079"/>
              <a:gd name="connsiteY3" fmla="*/ 448312 h 448312"/>
              <a:gd name="connsiteX4" fmla="*/ 0 w 914079"/>
              <a:gd name="connsiteY4" fmla="*/ 0 h 44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079" h="448312">
                <a:moveTo>
                  <a:pt x="0" y="0"/>
                </a:moveTo>
                <a:lnTo>
                  <a:pt x="914079" y="0"/>
                </a:lnTo>
                <a:lnTo>
                  <a:pt x="914079" y="448312"/>
                </a:lnTo>
                <a:lnTo>
                  <a:pt x="0" y="448312"/>
                </a:lnTo>
                <a:lnTo>
                  <a:pt x="0" y="0"/>
                </a:lnTo>
                <a:close/>
              </a:path>
            </a:pathLst>
          </a:custGeom>
          <a:solidFill>
            <a:srgbClr val="00629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Member</a:t>
            </a: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at-Large</a:t>
            </a:r>
          </a:p>
        </p:txBody>
      </p:sp>
      <p:sp>
        <p:nvSpPr>
          <p:cNvPr id="109" name="Freeform 108"/>
          <p:cNvSpPr/>
          <p:nvPr/>
        </p:nvSpPr>
        <p:spPr>
          <a:xfrm>
            <a:off x="5589681" y="1472043"/>
            <a:ext cx="827533" cy="478447"/>
          </a:xfrm>
          <a:custGeom>
            <a:avLst/>
            <a:gdLst>
              <a:gd name="connsiteX0" fmla="*/ 0 w 914079"/>
              <a:gd name="connsiteY0" fmla="*/ 0 h 448312"/>
              <a:gd name="connsiteX1" fmla="*/ 914079 w 914079"/>
              <a:gd name="connsiteY1" fmla="*/ 0 h 448312"/>
              <a:gd name="connsiteX2" fmla="*/ 914079 w 914079"/>
              <a:gd name="connsiteY2" fmla="*/ 448312 h 448312"/>
              <a:gd name="connsiteX3" fmla="*/ 0 w 914079"/>
              <a:gd name="connsiteY3" fmla="*/ 448312 h 448312"/>
              <a:gd name="connsiteX4" fmla="*/ 0 w 914079"/>
              <a:gd name="connsiteY4" fmla="*/ 0 h 44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079" h="448312">
                <a:moveTo>
                  <a:pt x="0" y="0"/>
                </a:moveTo>
                <a:lnTo>
                  <a:pt x="914079" y="0"/>
                </a:lnTo>
                <a:lnTo>
                  <a:pt x="914079" y="448312"/>
                </a:lnTo>
                <a:lnTo>
                  <a:pt x="0" y="448312"/>
                </a:lnTo>
                <a:lnTo>
                  <a:pt x="0" y="0"/>
                </a:lnTo>
                <a:close/>
              </a:path>
            </a:pathLst>
          </a:custGeom>
          <a:solidFill>
            <a:srgbClr val="00629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Member</a:t>
            </a: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at-Large</a:t>
            </a:r>
          </a:p>
        </p:txBody>
      </p:sp>
      <p:cxnSp>
        <p:nvCxnSpPr>
          <p:cNvPr id="110" name="Straight Connector 109"/>
          <p:cNvCxnSpPr/>
          <p:nvPr/>
        </p:nvCxnSpPr>
        <p:spPr>
          <a:xfrm>
            <a:off x="5916267" y="1397671"/>
            <a:ext cx="0" cy="15406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13" name="Freeform 112"/>
          <p:cNvSpPr/>
          <p:nvPr/>
        </p:nvSpPr>
        <p:spPr>
          <a:xfrm>
            <a:off x="1613241" y="4025475"/>
            <a:ext cx="696407" cy="386344"/>
          </a:xfrm>
          <a:custGeom>
            <a:avLst/>
            <a:gdLst>
              <a:gd name="connsiteX0" fmla="*/ 0 w 944597"/>
              <a:gd name="connsiteY0" fmla="*/ 0 h 362010"/>
              <a:gd name="connsiteX1" fmla="*/ 884261 w 944597"/>
              <a:gd name="connsiteY1" fmla="*/ 0 h 362010"/>
              <a:gd name="connsiteX2" fmla="*/ 944597 w 944597"/>
              <a:gd name="connsiteY2" fmla="*/ 60336 h 362010"/>
              <a:gd name="connsiteX3" fmla="*/ 944597 w 944597"/>
              <a:gd name="connsiteY3" fmla="*/ 362010 h 362010"/>
              <a:gd name="connsiteX4" fmla="*/ 944597 w 944597"/>
              <a:gd name="connsiteY4" fmla="*/ 362010 h 362010"/>
              <a:gd name="connsiteX5" fmla="*/ 60336 w 944597"/>
              <a:gd name="connsiteY5" fmla="*/ 362010 h 362010"/>
              <a:gd name="connsiteX6" fmla="*/ 0 w 944597"/>
              <a:gd name="connsiteY6" fmla="*/ 301674 h 362010"/>
              <a:gd name="connsiteX7" fmla="*/ 0 w 944597"/>
              <a:gd name="connsiteY7" fmla="*/ 0 h 36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4597" h="362010">
                <a:moveTo>
                  <a:pt x="0" y="0"/>
                </a:moveTo>
                <a:lnTo>
                  <a:pt x="884261" y="0"/>
                </a:lnTo>
                <a:lnTo>
                  <a:pt x="944597" y="60336"/>
                </a:lnTo>
                <a:lnTo>
                  <a:pt x="944597" y="362010"/>
                </a:lnTo>
                <a:lnTo>
                  <a:pt x="944597" y="362010"/>
                </a:lnTo>
                <a:lnTo>
                  <a:pt x="60336" y="362010"/>
                </a:lnTo>
                <a:lnTo>
                  <a:pt x="0" y="301674"/>
                </a:lnTo>
                <a:lnTo>
                  <a:pt x="0" y="0"/>
                </a:lnTo>
                <a:close/>
              </a:path>
            </a:pathLst>
          </a:custGeom>
          <a:solidFill>
            <a:srgbClr val="E87722"/>
          </a:solidFill>
          <a:ln>
            <a:solidFill>
              <a:srgbClr val="FFFF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248" tIns="35248" rIns="35248" bIns="35248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Conference Recognition</a:t>
            </a:r>
          </a:p>
        </p:txBody>
      </p:sp>
      <p:cxnSp>
        <p:nvCxnSpPr>
          <p:cNvPr id="117" name="Straight Connector 116"/>
          <p:cNvCxnSpPr/>
          <p:nvPr/>
        </p:nvCxnSpPr>
        <p:spPr>
          <a:xfrm flipV="1">
            <a:off x="6013830" y="4010239"/>
            <a:ext cx="2629854" cy="1956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4" name="Freeform 93"/>
          <p:cNvSpPr/>
          <p:nvPr/>
        </p:nvSpPr>
        <p:spPr>
          <a:xfrm>
            <a:off x="7503532" y="4138014"/>
            <a:ext cx="697622" cy="386344"/>
          </a:xfrm>
          <a:custGeom>
            <a:avLst/>
            <a:gdLst>
              <a:gd name="connsiteX0" fmla="*/ 0 w 944597"/>
              <a:gd name="connsiteY0" fmla="*/ 0 h 362010"/>
              <a:gd name="connsiteX1" fmla="*/ 884261 w 944597"/>
              <a:gd name="connsiteY1" fmla="*/ 0 h 362010"/>
              <a:gd name="connsiteX2" fmla="*/ 944597 w 944597"/>
              <a:gd name="connsiteY2" fmla="*/ 60336 h 362010"/>
              <a:gd name="connsiteX3" fmla="*/ 944597 w 944597"/>
              <a:gd name="connsiteY3" fmla="*/ 362010 h 362010"/>
              <a:gd name="connsiteX4" fmla="*/ 944597 w 944597"/>
              <a:gd name="connsiteY4" fmla="*/ 362010 h 362010"/>
              <a:gd name="connsiteX5" fmla="*/ 60336 w 944597"/>
              <a:gd name="connsiteY5" fmla="*/ 362010 h 362010"/>
              <a:gd name="connsiteX6" fmla="*/ 0 w 944597"/>
              <a:gd name="connsiteY6" fmla="*/ 301674 h 362010"/>
              <a:gd name="connsiteX7" fmla="*/ 0 w 944597"/>
              <a:gd name="connsiteY7" fmla="*/ 0 h 36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4597" h="362010">
                <a:moveTo>
                  <a:pt x="0" y="0"/>
                </a:moveTo>
                <a:lnTo>
                  <a:pt x="884261" y="0"/>
                </a:lnTo>
                <a:lnTo>
                  <a:pt x="944597" y="60336"/>
                </a:lnTo>
                <a:lnTo>
                  <a:pt x="944597" y="362010"/>
                </a:lnTo>
                <a:lnTo>
                  <a:pt x="944597" y="362010"/>
                </a:lnTo>
                <a:lnTo>
                  <a:pt x="60336" y="362010"/>
                </a:lnTo>
                <a:lnTo>
                  <a:pt x="0" y="301674"/>
                </a:lnTo>
                <a:lnTo>
                  <a:pt x="0" y="0"/>
                </a:lnTo>
                <a:close/>
              </a:path>
            </a:pathLst>
          </a:custGeom>
          <a:solidFill>
            <a:srgbClr val="E87722"/>
          </a:solidFill>
          <a:ln>
            <a:solidFill>
              <a:srgbClr val="FFFF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248" tIns="35248" rIns="35248" bIns="35248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Conference Metrics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3657296" y="3983506"/>
            <a:ext cx="0" cy="292373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22" name="Freeform 121"/>
          <p:cNvSpPr/>
          <p:nvPr/>
        </p:nvSpPr>
        <p:spPr>
          <a:xfrm>
            <a:off x="3264312" y="4122956"/>
            <a:ext cx="696407" cy="386344"/>
          </a:xfrm>
          <a:custGeom>
            <a:avLst/>
            <a:gdLst>
              <a:gd name="connsiteX0" fmla="*/ 0 w 944597"/>
              <a:gd name="connsiteY0" fmla="*/ 0 h 362010"/>
              <a:gd name="connsiteX1" fmla="*/ 884261 w 944597"/>
              <a:gd name="connsiteY1" fmla="*/ 0 h 362010"/>
              <a:gd name="connsiteX2" fmla="*/ 944597 w 944597"/>
              <a:gd name="connsiteY2" fmla="*/ 60336 h 362010"/>
              <a:gd name="connsiteX3" fmla="*/ 944597 w 944597"/>
              <a:gd name="connsiteY3" fmla="*/ 362010 h 362010"/>
              <a:gd name="connsiteX4" fmla="*/ 944597 w 944597"/>
              <a:gd name="connsiteY4" fmla="*/ 362010 h 362010"/>
              <a:gd name="connsiteX5" fmla="*/ 60336 w 944597"/>
              <a:gd name="connsiteY5" fmla="*/ 362010 h 362010"/>
              <a:gd name="connsiteX6" fmla="*/ 0 w 944597"/>
              <a:gd name="connsiteY6" fmla="*/ 301674 h 362010"/>
              <a:gd name="connsiteX7" fmla="*/ 0 w 944597"/>
              <a:gd name="connsiteY7" fmla="*/ 0 h 36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4597" h="362010">
                <a:moveTo>
                  <a:pt x="0" y="0"/>
                </a:moveTo>
                <a:lnTo>
                  <a:pt x="884261" y="0"/>
                </a:lnTo>
                <a:lnTo>
                  <a:pt x="944597" y="60336"/>
                </a:lnTo>
                <a:lnTo>
                  <a:pt x="944597" y="362010"/>
                </a:lnTo>
                <a:lnTo>
                  <a:pt x="944597" y="362010"/>
                </a:lnTo>
                <a:lnTo>
                  <a:pt x="60336" y="362010"/>
                </a:lnTo>
                <a:lnTo>
                  <a:pt x="0" y="301674"/>
                </a:lnTo>
                <a:lnTo>
                  <a:pt x="0" y="0"/>
                </a:lnTo>
                <a:close/>
              </a:path>
            </a:pathLst>
          </a:custGeom>
          <a:solidFill>
            <a:srgbClr val="E87722"/>
          </a:solidFill>
          <a:ln>
            <a:solidFill>
              <a:srgbClr val="FFFF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248" tIns="35248" rIns="35248" bIns="35248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Conference Open  Access</a:t>
            </a:r>
          </a:p>
        </p:txBody>
      </p:sp>
      <p:cxnSp>
        <p:nvCxnSpPr>
          <p:cNvPr id="124" name="Straight Connector 123"/>
          <p:cNvCxnSpPr>
            <a:cxnSpLocks/>
          </p:cNvCxnSpPr>
          <p:nvPr/>
        </p:nvCxnSpPr>
        <p:spPr>
          <a:xfrm>
            <a:off x="2822188" y="3983506"/>
            <a:ext cx="2291535" cy="19954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2814403" y="3988049"/>
            <a:ext cx="0" cy="292373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23" name="Freeform 122"/>
          <p:cNvSpPr/>
          <p:nvPr/>
        </p:nvSpPr>
        <p:spPr>
          <a:xfrm>
            <a:off x="4817437" y="4136799"/>
            <a:ext cx="696407" cy="386344"/>
          </a:xfrm>
          <a:custGeom>
            <a:avLst/>
            <a:gdLst>
              <a:gd name="connsiteX0" fmla="*/ 0 w 944597"/>
              <a:gd name="connsiteY0" fmla="*/ 0 h 362010"/>
              <a:gd name="connsiteX1" fmla="*/ 884261 w 944597"/>
              <a:gd name="connsiteY1" fmla="*/ 0 h 362010"/>
              <a:gd name="connsiteX2" fmla="*/ 944597 w 944597"/>
              <a:gd name="connsiteY2" fmla="*/ 60336 h 362010"/>
              <a:gd name="connsiteX3" fmla="*/ 944597 w 944597"/>
              <a:gd name="connsiteY3" fmla="*/ 362010 h 362010"/>
              <a:gd name="connsiteX4" fmla="*/ 944597 w 944597"/>
              <a:gd name="connsiteY4" fmla="*/ 362010 h 362010"/>
              <a:gd name="connsiteX5" fmla="*/ 60336 w 944597"/>
              <a:gd name="connsiteY5" fmla="*/ 362010 h 362010"/>
              <a:gd name="connsiteX6" fmla="*/ 0 w 944597"/>
              <a:gd name="connsiteY6" fmla="*/ 301674 h 362010"/>
              <a:gd name="connsiteX7" fmla="*/ 0 w 944597"/>
              <a:gd name="connsiteY7" fmla="*/ 0 h 36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4597" h="362010">
                <a:moveTo>
                  <a:pt x="0" y="0"/>
                </a:moveTo>
                <a:lnTo>
                  <a:pt x="884261" y="0"/>
                </a:lnTo>
                <a:lnTo>
                  <a:pt x="944597" y="60336"/>
                </a:lnTo>
                <a:lnTo>
                  <a:pt x="944597" y="362010"/>
                </a:lnTo>
                <a:lnTo>
                  <a:pt x="944597" y="362010"/>
                </a:lnTo>
                <a:lnTo>
                  <a:pt x="60336" y="362010"/>
                </a:lnTo>
                <a:lnTo>
                  <a:pt x="0" y="301674"/>
                </a:lnTo>
                <a:lnTo>
                  <a:pt x="0" y="0"/>
                </a:lnTo>
                <a:close/>
              </a:path>
            </a:pathLst>
          </a:custGeom>
          <a:solidFill>
            <a:srgbClr val="E87722"/>
          </a:solidFill>
          <a:ln>
            <a:solidFill>
              <a:srgbClr val="FFFF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248" tIns="35248" rIns="35248" bIns="35248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Conference Organizer Support</a:t>
            </a:r>
          </a:p>
        </p:txBody>
      </p:sp>
      <p:sp>
        <p:nvSpPr>
          <p:cNvPr id="126" name="Freeform 125"/>
          <p:cNvSpPr/>
          <p:nvPr/>
        </p:nvSpPr>
        <p:spPr>
          <a:xfrm>
            <a:off x="680787" y="4007397"/>
            <a:ext cx="772481" cy="389414"/>
          </a:xfrm>
          <a:custGeom>
            <a:avLst/>
            <a:gdLst>
              <a:gd name="connsiteX0" fmla="*/ 0 w 944597"/>
              <a:gd name="connsiteY0" fmla="*/ 0 h 362010"/>
              <a:gd name="connsiteX1" fmla="*/ 884261 w 944597"/>
              <a:gd name="connsiteY1" fmla="*/ 0 h 362010"/>
              <a:gd name="connsiteX2" fmla="*/ 944597 w 944597"/>
              <a:gd name="connsiteY2" fmla="*/ 60336 h 362010"/>
              <a:gd name="connsiteX3" fmla="*/ 944597 w 944597"/>
              <a:gd name="connsiteY3" fmla="*/ 362010 h 362010"/>
              <a:gd name="connsiteX4" fmla="*/ 944597 w 944597"/>
              <a:gd name="connsiteY4" fmla="*/ 362010 h 362010"/>
              <a:gd name="connsiteX5" fmla="*/ 60336 w 944597"/>
              <a:gd name="connsiteY5" fmla="*/ 362010 h 362010"/>
              <a:gd name="connsiteX6" fmla="*/ 0 w 944597"/>
              <a:gd name="connsiteY6" fmla="*/ 301674 h 362010"/>
              <a:gd name="connsiteX7" fmla="*/ 0 w 944597"/>
              <a:gd name="connsiteY7" fmla="*/ 0 h 36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4597" h="362010">
                <a:moveTo>
                  <a:pt x="0" y="0"/>
                </a:moveTo>
                <a:lnTo>
                  <a:pt x="884261" y="0"/>
                </a:lnTo>
                <a:lnTo>
                  <a:pt x="944597" y="60336"/>
                </a:lnTo>
                <a:lnTo>
                  <a:pt x="944597" y="362010"/>
                </a:lnTo>
                <a:lnTo>
                  <a:pt x="944597" y="362010"/>
                </a:lnTo>
                <a:lnTo>
                  <a:pt x="60336" y="362010"/>
                </a:lnTo>
                <a:lnTo>
                  <a:pt x="0" y="301674"/>
                </a:lnTo>
                <a:lnTo>
                  <a:pt x="0" y="0"/>
                </a:lnTo>
                <a:close/>
              </a:path>
            </a:pathLst>
          </a:custGeom>
          <a:solidFill>
            <a:srgbClr val="E87722"/>
          </a:solidFill>
          <a:ln>
            <a:solidFill>
              <a:srgbClr val="FFFF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248" tIns="35248" rIns="35248" bIns="35248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Conference Revenue Opportunities</a:t>
            </a:r>
          </a:p>
        </p:txBody>
      </p:sp>
      <p:sp>
        <p:nvSpPr>
          <p:cNvPr id="128" name="Freeform 127"/>
          <p:cNvSpPr/>
          <p:nvPr/>
        </p:nvSpPr>
        <p:spPr>
          <a:xfrm>
            <a:off x="2435563" y="4099618"/>
            <a:ext cx="748067" cy="386344"/>
          </a:xfrm>
          <a:custGeom>
            <a:avLst/>
            <a:gdLst>
              <a:gd name="connsiteX0" fmla="*/ 0 w 944597"/>
              <a:gd name="connsiteY0" fmla="*/ 0 h 362010"/>
              <a:gd name="connsiteX1" fmla="*/ 884261 w 944597"/>
              <a:gd name="connsiteY1" fmla="*/ 0 h 362010"/>
              <a:gd name="connsiteX2" fmla="*/ 944597 w 944597"/>
              <a:gd name="connsiteY2" fmla="*/ 60336 h 362010"/>
              <a:gd name="connsiteX3" fmla="*/ 944597 w 944597"/>
              <a:gd name="connsiteY3" fmla="*/ 362010 h 362010"/>
              <a:gd name="connsiteX4" fmla="*/ 944597 w 944597"/>
              <a:gd name="connsiteY4" fmla="*/ 362010 h 362010"/>
              <a:gd name="connsiteX5" fmla="*/ 60336 w 944597"/>
              <a:gd name="connsiteY5" fmla="*/ 362010 h 362010"/>
              <a:gd name="connsiteX6" fmla="*/ 0 w 944597"/>
              <a:gd name="connsiteY6" fmla="*/ 301674 h 362010"/>
              <a:gd name="connsiteX7" fmla="*/ 0 w 944597"/>
              <a:gd name="connsiteY7" fmla="*/ 0 h 36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4597" h="362010">
                <a:moveTo>
                  <a:pt x="0" y="0"/>
                </a:moveTo>
                <a:lnTo>
                  <a:pt x="884261" y="0"/>
                </a:lnTo>
                <a:lnTo>
                  <a:pt x="944597" y="60336"/>
                </a:lnTo>
                <a:lnTo>
                  <a:pt x="944597" y="362010"/>
                </a:lnTo>
                <a:lnTo>
                  <a:pt x="944597" y="362010"/>
                </a:lnTo>
                <a:lnTo>
                  <a:pt x="60336" y="362010"/>
                </a:lnTo>
                <a:lnTo>
                  <a:pt x="0" y="301674"/>
                </a:lnTo>
                <a:lnTo>
                  <a:pt x="0" y="0"/>
                </a:lnTo>
                <a:close/>
              </a:path>
            </a:pathLst>
          </a:custGeom>
          <a:solidFill>
            <a:srgbClr val="E87722"/>
          </a:solidFill>
          <a:ln>
            <a:solidFill>
              <a:srgbClr val="FFFF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248" tIns="35248" rIns="35248" bIns="35248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Conference Diversity   Best Practice  </a:t>
            </a:r>
          </a:p>
        </p:txBody>
      </p:sp>
      <p:sp>
        <p:nvSpPr>
          <p:cNvPr id="130" name="Freeform 129"/>
          <p:cNvSpPr/>
          <p:nvPr/>
        </p:nvSpPr>
        <p:spPr>
          <a:xfrm>
            <a:off x="6588495" y="4155147"/>
            <a:ext cx="824557" cy="456801"/>
          </a:xfrm>
          <a:custGeom>
            <a:avLst/>
            <a:gdLst>
              <a:gd name="connsiteX0" fmla="*/ 0 w 846965"/>
              <a:gd name="connsiteY0" fmla="*/ 0 h 428029"/>
              <a:gd name="connsiteX1" fmla="*/ 846965 w 846965"/>
              <a:gd name="connsiteY1" fmla="*/ 0 h 428029"/>
              <a:gd name="connsiteX2" fmla="*/ 846965 w 846965"/>
              <a:gd name="connsiteY2" fmla="*/ 428029 h 428029"/>
              <a:gd name="connsiteX3" fmla="*/ 0 w 846965"/>
              <a:gd name="connsiteY3" fmla="*/ 428029 h 428029"/>
              <a:gd name="connsiteX4" fmla="*/ 0 w 846965"/>
              <a:gd name="connsiteY4" fmla="*/ 0 h 42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965" h="428029">
                <a:moveTo>
                  <a:pt x="0" y="0"/>
                </a:moveTo>
                <a:lnTo>
                  <a:pt x="846965" y="0"/>
                </a:lnTo>
                <a:lnTo>
                  <a:pt x="846965" y="428029"/>
                </a:lnTo>
                <a:lnTo>
                  <a:pt x="0" y="428029"/>
                </a:lnTo>
                <a:lnTo>
                  <a:pt x="0" y="0"/>
                </a:lnTo>
                <a:close/>
              </a:path>
            </a:pathLst>
          </a:custGeom>
          <a:solidFill>
            <a:srgbClr val="772583"/>
          </a:solidFill>
          <a:ln>
            <a:solidFill>
              <a:srgbClr val="FFFF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Conference Application Review</a:t>
            </a:r>
          </a:p>
        </p:txBody>
      </p:sp>
      <p:sp>
        <p:nvSpPr>
          <p:cNvPr id="131" name="Freeform 130"/>
          <p:cNvSpPr/>
          <p:nvPr/>
        </p:nvSpPr>
        <p:spPr>
          <a:xfrm>
            <a:off x="5675929" y="4136799"/>
            <a:ext cx="829135" cy="456801"/>
          </a:xfrm>
          <a:custGeom>
            <a:avLst/>
            <a:gdLst>
              <a:gd name="connsiteX0" fmla="*/ 0 w 846965"/>
              <a:gd name="connsiteY0" fmla="*/ 0 h 428029"/>
              <a:gd name="connsiteX1" fmla="*/ 846965 w 846965"/>
              <a:gd name="connsiteY1" fmla="*/ 0 h 428029"/>
              <a:gd name="connsiteX2" fmla="*/ 846965 w 846965"/>
              <a:gd name="connsiteY2" fmla="*/ 428029 h 428029"/>
              <a:gd name="connsiteX3" fmla="*/ 0 w 846965"/>
              <a:gd name="connsiteY3" fmla="*/ 428029 h 428029"/>
              <a:gd name="connsiteX4" fmla="*/ 0 w 846965"/>
              <a:gd name="connsiteY4" fmla="*/ 0 h 42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965" h="428029">
                <a:moveTo>
                  <a:pt x="0" y="0"/>
                </a:moveTo>
                <a:lnTo>
                  <a:pt x="846965" y="0"/>
                </a:lnTo>
                <a:lnTo>
                  <a:pt x="846965" y="428029"/>
                </a:lnTo>
                <a:lnTo>
                  <a:pt x="0" y="428029"/>
                </a:lnTo>
                <a:lnTo>
                  <a:pt x="0" y="0"/>
                </a:lnTo>
                <a:close/>
              </a:path>
            </a:pathLst>
          </a:custGeom>
          <a:solidFill>
            <a:srgbClr val="772583"/>
          </a:solidFill>
          <a:ln>
            <a:solidFill>
              <a:srgbClr val="FFFF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75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Technical Program  Integrity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4385203" y="4000417"/>
            <a:ext cx="0" cy="292373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12" name="Freeform 111"/>
          <p:cNvSpPr/>
          <p:nvPr/>
        </p:nvSpPr>
        <p:spPr>
          <a:xfrm>
            <a:off x="4037000" y="4126286"/>
            <a:ext cx="696407" cy="386344"/>
          </a:xfrm>
          <a:custGeom>
            <a:avLst/>
            <a:gdLst>
              <a:gd name="connsiteX0" fmla="*/ 0 w 944597"/>
              <a:gd name="connsiteY0" fmla="*/ 0 h 362010"/>
              <a:gd name="connsiteX1" fmla="*/ 884261 w 944597"/>
              <a:gd name="connsiteY1" fmla="*/ 0 h 362010"/>
              <a:gd name="connsiteX2" fmla="*/ 944597 w 944597"/>
              <a:gd name="connsiteY2" fmla="*/ 60336 h 362010"/>
              <a:gd name="connsiteX3" fmla="*/ 944597 w 944597"/>
              <a:gd name="connsiteY3" fmla="*/ 362010 h 362010"/>
              <a:gd name="connsiteX4" fmla="*/ 944597 w 944597"/>
              <a:gd name="connsiteY4" fmla="*/ 362010 h 362010"/>
              <a:gd name="connsiteX5" fmla="*/ 60336 w 944597"/>
              <a:gd name="connsiteY5" fmla="*/ 362010 h 362010"/>
              <a:gd name="connsiteX6" fmla="*/ 0 w 944597"/>
              <a:gd name="connsiteY6" fmla="*/ 301674 h 362010"/>
              <a:gd name="connsiteX7" fmla="*/ 0 w 944597"/>
              <a:gd name="connsiteY7" fmla="*/ 0 h 36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4597" h="362010">
                <a:moveTo>
                  <a:pt x="0" y="0"/>
                </a:moveTo>
                <a:lnTo>
                  <a:pt x="884261" y="0"/>
                </a:lnTo>
                <a:lnTo>
                  <a:pt x="944597" y="60336"/>
                </a:lnTo>
                <a:lnTo>
                  <a:pt x="944597" y="362010"/>
                </a:lnTo>
                <a:lnTo>
                  <a:pt x="944597" y="362010"/>
                </a:lnTo>
                <a:lnTo>
                  <a:pt x="60336" y="362010"/>
                </a:lnTo>
                <a:lnTo>
                  <a:pt x="0" y="301674"/>
                </a:lnTo>
                <a:lnTo>
                  <a:pt x="0" y="0"/>
                </a:lnTo>
                <a:close/>
              </a:path>
            </a:pathLst>
          </a:custGeom>
          <a:solidFill>
            <a:srgbClr val="E87722"/>
          </a:solidFill>
          <a:ln>
            <a:solidFill>
              <a:srgbClr val="FFFF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248" tIns="35248" rIns="35248" bIns="35248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Conference Organization Integrity</a:t>
            </a:r>
          </a:p>
        </p:txBody>
      </p:sp>
    </p:spTree>
    <p:extLst>
      <p:ext uri="{BB962C8B-B14F-4D97-AF65-F5344CB8AC3E}">
        <p14:creationId xmlns:p14="http://schemas.microsoft.com/office/powerpoint/2010/main" val="352824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646</Words>
  <Application>Microsoft Office PowerPoint</Application>
  <PresentationFormat>On-screen Show (16:9)</PresentationFormat>
  <Paragraphs>108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Merriweather Sans</vt:lpstr>
      <vt:lpstr>Noto Sans Symbols</vt:lpstr>
      <vt:lpstr>Simple Light</vt:lpstr>
      <vt:lpstr>6_Content Slides</vt:lpstr>
      <vt:lpstr>IEEE Conferences 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Dantas</dc:creator>
  <cp:lastModifiedBy>Barbara Dantas</cp:lastModifiedBy>
  <cp:revision>10</cp:revision>
  <cp:lastPrinted>2020-03-17T10:02:49Z</cp:lastPrinted>
  <dcterms:modified xsi:type="dcterms:W3CDTF">2020-04-02T19:50:15Z</dcterms:modified>
</cp:coreProperties>
</file>